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1"/>
  </p:notesMasterIdLst>
  <p:sldIdLst>
    <p:sldId id="256" r:id="rId2"/>
    <p:sldId id="301" r:id="rId3"/>
    <p:sldId id="302" r:id="rId4"/>
    <p:sldId id="303" r:id="rId5"/>
    <p:sldId id="304" r:id="rId6"/>
    <p:sldId id="305" r:id="rId7"/>
    <p:sldId id="266" r:id="rId8"/>
    <p:sldId id="262" r:id="rId9"/>
    <p:sldId id="306" r:id="rId10"/>
    <p:sldId id="265" r:id="rId11"/>
    <p:sldId id="267" r:id="rId12"/>
    <p:sldId id="268" r:id="rId13"/>
    <p:sldId id="307" r:id="rId14"/>
    <p:sldId id="308" r:id="rId15"/>
    <p:sldId id="309" r:id="rId16"/>
    <p:sldId id="310" r:id="rId17"/>
    <p:sldId id="311" r:id="rId18"/>
    <p:sldId id="269" r:id="rId19"/>
    <p:sldId id="277" r:id="rId20"/>
    <p:sldId id="280" r:id="rId21"/>
    <p:sldId id="270" r:id="rId22"/>
    <p:sldId id="295" r:id="rId23"/>
    <p:sldId id="296" r:id="rId24"/>
    <p:sldId id="297" r:id="rId25"/>
    <p:sldId id="298" r:id="rId26"/>
    <p:sldId id="271" r:id="rId27"/>
    <p:sldId id="272" r:id="rId28"/>
    <p:sldId id="276" r:id="rId29"/>
    <p:sldId id="299" r:id="rId30"/>
    <p:sldId id="278" r:id="rId31"/>
    <p:sldId id="300" r:id="rId32"/>
    <p:sldId id="273" r:id="rId33"/>
    <p:sldId id="274" r:id="rId34"/>
    <p:sldId id="283" r:id="rId35"/>
    <p:sldId id="281" r:id="rId36"/>
    <p:sldId id="282" r:id="rId37"/>
    <p:sldId id="294" r:id="rId38"/>
    <p:sldId id="284" r:id="rId39"/>
    <p:sldId id="275" r:id="rId40"/>
    <p:sldId id="263" r:id="rId41"/>
    <p:sldId id="264" r:id="rId42"/>
    <p:sldId id="288" r:id="rId43"/>
    <p:sldId id="257" r:id="rId44"/>
    <p:sldId id="258" r:id="rId45"/>
    <p:sldId id="259" r:id="rId46"/>
    <p:sldId id="260" r:id="rId47"/>
    <p:sldId id="261" r:id="rId48"/>
    <p:sldId id="285" r:id="rId49"/>
    <p:sldId id="286" r:id="rId50"/>
  </p:sldIdLst>
  <p:sldSz cx="1188085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100"/>
  </p:normalViewPr>
  <p:slideViewPr>
    <p:cSldViewPr>
      <p:cViewPr varScale="1">
        <p:scale>
          <a:sx n="89" d="100"/>
          <a:sy n="89" d="100"/>
        </p:scale>
        <p:origin x="1512" y="176"/>
      </p:cViewPr>
      <p:guideLst>
        <p:guide orient="horz" pos="2160"/>
        <p:guide pos="37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EBA5-F59B-B94F-AE1F-23D1F39AB3F2}" type="datetimeFigureOut">
              <a:rPr lang="en-US" smtClean="0"/>
              <a:t>9/23/24</a:t>
            </a:fld>
            <a:endParaRPr lang="en-US"/>
          </a:p>
        </p:txBody>
      </p:sp>
      <p:sp>
        <p:nvSpPr>
          <p:cNvPr id="4" name="Slide Image Placeholder 3"/>
          <p:cNvSpPr>
            <a:spLocks noGrp="1" noRot="1" noChangeAspect="1"/>
          </p:cNvSpPr>
          <p:nvPr>
            <p:ph type="sldImg" idx="2"/>
          </p:nvPr>
        </p:nvSpPr>
        <p:spPr>
          <a:xfrm>
            <a:off x="755650" y="1143000"/>
            <a:ext cx="5346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2C9A-DAED-834D-B02C-B237FDC0E40A}" type="slidenum">
              <a:rPr lang="en-US" smtClean="0"/>
              <a:t>‹#›</a:t>
            </a:fld>
            <a:endParaRPr lang="en-US"/>
          </a:p>
        </p:txBody>
      </p:sp>
    </p:spTree>
    <p:extLst>
      <p:ext uri="{BB962C8B-B14F-4D97-AF65-F5344CB8AC3E}">
        <p14:creationId xmlns:p14="http://schemas.microsoft.com/office/powerpoint/2010/main" val="28779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LEXOTICA IS A </a:t>
            </a:r>
          </a:p>
        </p:txBody>
      </p:sp>
      <p:sp>
        <p:nvSpPr>
          <p:cNvPr id="4" name="Slide Number Placeholder 3"/>
          <p:cNvSpPr>
            <a:spLocks noGrp="1"/>
          </p:cNvSpPr>
          <p:nvPr>
            <p:ph type="sldNum" sz="quarter" idx="5"/>
          </p:nvPr>
        </p:nvSpPr>
        <p:spPr/>
        <p:txBody>
          <a:bodyPr/>
          <a:lstStyle/>
          <a:p>
            <a:fld id="{7C362C9A-DAED-834D-B02C-B237FDC0E40A}" type="slidenum">
              <a:rPr lang="en-US" smtClean="0"/>
              <a:t>20</a:t>
            </a:fld>
            <a:endParaRPr lang="en-US"/>
          </a:p>
        </p:txBody>
      </p:sp>
    </p:spTree>
    <p:extLst>
      <p:ext uri="{BB962C8B-B14F-4D97-AF65-F5344CB8AC3E}">
        <p14:creationId xmlns:p14="http://schemas.microsoft.com/office/powerpoint/2010/main" val="156647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TOYS</a:t>
            </a:r>
          </a:p>
        </p:txBody>
      </p:sp>
      <p:sp>
        <p:nvSpPr>
          <p:cNvPr id="4" name="Slide Number Placeholder 3"/>
          <p:cNvSpPr>
            <a:spLocks noGrp="1"/>
          </p:cNvSpPr>
          <p:nvPr>
            <p:ph type="sldNum" sz="quarter" idx="5"/>
          </p:nvPr>
        </p:nvSpPr>
        <p:spPr/>
        <p:txBody>
          <a:bodyPr/>
          <a:lstStyle/>
          <a:p>
            <a:fld id="{7C362C9A-DAED-834D-B02C-B237FDC0E40A}" type="slidenum">
              <a:rPr lang="en-US" smtClean="0"/>
              <a:t>25</a:t>
            </a:fld>
            <a:endParaRPr lang="en-US"/>
          </a:p>
        </p:txBody>
      </p:sp>
    </p:spTree>
    <p:extLst>
      <p:ext uri="{BB962C8B-B14F-4D97-AF65-F5344CB8AC3E}">
        <p14:creationId xmlns:p14="http://schemas.microsoft.com/office/powerpoint/2010/main" val="5530040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897333" y="1346947"/>
            <a:ext cx="9962093"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7333" y="4299697"/>
            <a:ext cx="9962093"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97333" y="1484779"/>
            <a:ext cx="9962093"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402959" y="4068923"/>
            <a:ext cx="1053318"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24723" y="1432223"/>
            <a:ext cx="9712595" cy="3035808"/>
          </a:xfrm>
        </p:spPr>
        <p:txBody>
          <a:bodyPr anchor="ctr">
            <a:noAutofit/>
          </a:bodyPr>
          <a:lstStyle>
            <a:lvl1pPr algn="l">
              <a:lnSpc>
                <a:spcPct val="80000"/>
              </a:lnSpc>
              <a:defRPr sz="9355"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42545" y="4389120"/>
            <a:ext cx="7689880" cy="1069848"/>
          </a:xfrm>
        </p:spPr>
        <p:txBody>
          <a:bodyPr>
            <a:normAutofit/>
          </a:bodyPr>
          <a:lstStyle>
            <a:lvl1pPr marL="0" indent="0" algn="l">
              <a:buNone/>
              <a:defRPr sz="2144">
                <a:solidFill>
                  <a:schemeClr val="tx1"/>
                </a:solidFill>
              </a:defRPr>
            </a:lvl1pPr>
            <a:lvl2pPr marL="445541" indent="0" algn="ctr">
              <a:buNone/>
              <a:defRPr sz="2144"/>
            </a:lvl2pPr>
            <a:lvl3pPr marL="891083" indent="0" algn="ctr">
              <a:buNone/>
              <a:defRPr sz="2144"/>
            </a:lvl3pPr>
            <a:lvl4pPr marL="1336624" indent="0" algn="ctr">
              <a:buNone/>
              <a:defRPr sz="1949"/>
            </a:lvl4pPr>
            <a:lvl5pPr marL="1782166" indent="0" algn="ctr">
              <a:buNone/>
              <a:defRPr sz="1949"/>
            </a:lvl5pPr>
            <a:lvl6pPr marL="2227707" indent="0" algn="ctr">
              <a:buNone/>
              <a:defRPr sz="1949"/>
            </a:lvl6pPr>
            <a:lvl7pPr marL="2673248" indent="0" algn="ctr">
              <a:buNone/>
              <a:defRPr sz="1949"/>
            </a:lvl7pPr>
            <a:lvl8pPr marL="3118790" indent="0" algn="ctr">
              <a:buNone/>
              <a:defRPr sz="1949"/>
            </a:lvl8pPr>
            <a:lvl9pPr marL="3564331" indent="0" algn="ctr">
              <a:buNone/>
              <a:defRPr sz="194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919" y="4289334"/>
            <a:ext cx="1163399" cy="640080"/>
          </a:xfrm>
        </p:spPr>
        <p:txBody>
          <a:bodyPr/>
          <a:lstStyle>
            <a:lvl1pPr>
              <a:defRPr sz="2729"/>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464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1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3" y="533400"/>
            <a:ext cx="2487553"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575" y="533400"/>
            <a:ext cx="731414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485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361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188085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11821" y="1225296"/>
            <a:ext cx="9044297" cy="3520440"/>
          </a:xfrm>
        </p:spPr>
        <p:txBody>
          <a:bodyPr anchor="ctr">
            <a:normAutofit/>
          </a:bodyPr>
          <a:lstStyle>
            <a:lvl1pPr>
              <a:lnSpc>
                <a:spcPct val="80000"/>
              </a:lnSpc>
              <a:defRPr sz="7796" b="0"/>
            </a:lvl1pPr>
          </a:lstStyle>
          <a:p>
            <a:r>
              <a:rPr lang="en-US"/>
              <a:t>Click to edit Master title style</a:t>
            </a:r>
            <a:endParaRPr lang="en-US" dirty="0"/>
          </a:p>
        </p:txBody>
      </p:sp>
      <p:sp>
        <p:nvSpPr>
          <p:cNvPr id="3" name="Text Placeholder 2"/>
          <p:cNvSpPr>
            <a:spLocks noGrp="1"/>
          </p:cNvSpPr>
          <p:nvPr>
            <p:ph type="body" idx="1"/>
          </p:nvPr>
        </p:nvSpPr>
        <p:spPr>
          <a:xfrm>
            <a:off x="2110502" y="5020056"/>
            <a:ext cx="8821531" cy="1066800"/>
          </a:xfrm>
        </p:spPr>
        <p:txBody>
          <a:bodyPr anchor="t">
            <a:normAutofit/>
          </a:bodyPr>
          <a:lstStyle>
            <a:lvl1pPr marL="0" indent="0">
              <a:buNone/>
              <a:defRPr sz="1949">
                <a:solidFill>
                  <a:schemeClr val="tx1"/>
                </a:solidFill>
              </a:defRPr>
            </a:lvl1pPr>
            <a:lvl2pPr marL="445541" indent="0">
              <a:buNone/>
              <a:defRPr sz="1754">
                <a:solidFill>
                  <a:schemeClr val="tx1">
                    <a:tint val="75000"/>
                  </a:schemeClr>
                </a:solidFill>
              </a:defRPr>
            </a:lvl2pPr>
            <a:lvl3pPr marL="891083" indent="0">
              <a:buNone/>
              <a:defRPr sz="1559">
                <a:solidFill>
                  <a:schemeClr val="tx1">
                    <a:tint val="75000"/>
                  </a:schemeClr>
                </a:solidFill>
              </a:defRPr>
            </a:lvl3pPr>
            <a:lvl4pPr marL="1336624" indent="0">
              <a:buNone/>
              <a:defRPr sz="1364">
                <a:solidFill>
                  <a:schemeClr val="tx1">
                    <a:tint val="75000"/>
                  </a:schemeClr>
                </a:solidFill>
              </a:defRPr>
            </a:lvl4pPr>
            <a:lvl5pPr marL="1782166" indent="0">
              <a:buNone/>
              <a:defRPr sz="1364">
                <a:solidFill>
                  <a:schemeClr val="tx1">
                    <a:tint val="75000"/>
                  </a:schemeClr>
                </a:solidFill>
              </a:defRPr>
            </a:lvl5pPr>
            <a:lvl6pPr marL="2227707" indent="0">
              <a:buNone/>
              <a:defRPr sz="1364">
                <a:solidFill>
                  <a:schemeClr val="tx1">
                    <a:tint val="75000"/>
                  </a:schemeClr>
                </a:solidFill>
              </a:defRPr>
            </a:lvl6pPr>
            <a:lvl7pPr marL="2673248" indent="0">
              <a:buNone/>
              <a:defRPr sz="1364">
                <a:solidFill>
                  <a:schemeClr val="tx1">
                    <a:tint val="75000"/>
                  </a:schemeClr>
                </a:solidFill>
              </a:defRPr>
            </a:lvl7pPr>
            <a:lvl8pPr marL="3118790" indent="0">
              <a:buNone/>
              <a:defRPr sz="1364">
                <a:solidFill>
                  <a:schemeClr val="tx1">
                    <a:tint val="75000"/>
                  </a:schemeClr>
                </a:solidFill>
              </a:defRPr>
            </a:lvl8pPr>
            <a:lvl9pPr marL="3564331" indent="0">
              <a:buNone/>
              <a:defRPr sz="136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74350" y="6272785"/>
            <a:ext cx="2576824" cy="365125"/>
          </a:xfrm>
        </p:spPr>
        <p:txBody>
          <a:bodyPr/>
          <a:lstStyle/>
          <a:p>
            <a:fld id="{1D8BD707-D9CF-40AE-B4C6-C98DA3205C09}" type="datetimeFigureOut">
              <a:rPr lang="en-US" smtClean="0"/>
              <a:pPr/>
              <a:t>9/23/24</a:t>
            </a:fld>
            <a:endParaRPr lang="en-US"/>
          </a:p>
        </p:txBody>
      </p:sp>
      <p:sp>
        <p:nvSpPr>
          <p:cNvPr id="5" name="Footer Placeholder 4"/>
          <p:cNvSpPr>
            <a:spLocks noGrp="1"/>
          </p:cNvSpPr>
          <p:nvPr>
            <p:ph type="ftr" sz="quarter" idx="11"/>
          </p:nvPr>
        </p:nvSpPr>
        <p:spPr>
          <a:xfrm>
            <a:off x="2127004" y="6272785"/>
            <a:ext cx="6166161" cy="365125"/>
          </a:xfrm>
        </p:spPr>
        <p:txBody>
          <a:bodyPr/>
          <a:lstStyle/>
          <a:p>
            <a:endParaRPr lang="en-US"/>
          </a:p>
        </p:txBody>
      </p:sp>
      <p:grpSp>
        <p:nvGrpSpPr>
          <p:cNvPr id="8" name="Group 7"/>
          <p:cNvGrpSpPr/>
          <p:nvPr/>
        </p:nvGrpSpPr>
        <p:grpSpPr>
          <a:xfrm>
            <a:off x="874497" y="2325848"/>
            <a:ext cx="1053318"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22170" y="2506133"/>
            <a:ext cx="1157972" cy="720332"/>
          </a:xfrm>
        </p:spPr>
        <p:txBody>
          <a:bodyPr/>
          <a:lstStyle>
            <a:lvl1pPr>
              <a:defRPr sz="2729"/>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2548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42544" y="2194560"/>
            <a:ext cx="4633532" cy="3977640"/>
          </a:xfrm>
        </p:spPr>
        <p:txBody>
          <a:bodyPr/>
          <a:lstStyle>
            <a:lvl1pPr>
              <a:defRPr sz="1949"/>
            </a:lvl1pPr>
            <a:lvl2pPr>
              <a:defRPr sz="1754"/>
            </a:lvl2pPr>
            <a:lvl3pPr>
              <a:defRPr sz="1559"/>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1803" y="2194560"/>
            <a:ext cx="4633532" cy="3977640"/>
          </a:xfrm>
        </p:spPr>
        <p:txBody>
          <a:bodyPr/>
          <a:lstStyle>
            <a:lvl1pPr>
              <a:defRPr sz="1949"/>
            </a:lvl1pPr>
            <a:lvl2pPr>
              <a:defRPr sz="1754"/>
            </a:lvl2pPr>
            <a:lvl3pPr>
              <a:defRPr sz="1559"/>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145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39574" y="2048256"/>
            <a:ext cx="4633532" cy="640080"/>
          </a:xfrm>
        </p:spPr>
        <p:txBody>
          <a:bodyPr anchor="ctr">
            <a:normAutofit/>
          </a:bodyPr>
          <a:lstStyle>
            <a:lvl1pPr marL="0" indent="0">
              <a:buNone/>
              <a:defRPr sz="1949" b="1">
                <a:solidFill>
                  <a:schemeClr val="accent1">
                    <a:lumMod val="75000"/>
                  </a:schemeClr>
                </a:solidFill>
              </a:defRPr>
            </a:lvl1pPr>
            <a:lvl2pPr marL="445541" indent="0">
              <a:buNone/>
              <a:defRPr sz="1949" b="1"/>
            </a:lvl2pPr>
            <a:lvl3pPr marL="891083" indent="0">
              <a:buNone/>
              <a:defRPr sz="1754" b="1"/>
            </a:lvl3pPr>
            <a:lvl4pPr marL="1336624" indent="0">
              <a:buNone/>
              <a:defRPr sz="1559" b="1"/>
            </a:lvl4pPr>
            <a:lvl5pPr marL="1782166" indent="0">
              <a:buNone/>
              <a:defRPr sz="1559" b="1"/>
            </a:lvl5pPr>
            <a:lvl6pPr marL="2227707" indent="0">
              <a:buNone/>
              <a:defRPr sz="1559" b="1"/>
            </a:lvl6pPr>
            <a:lvl7pPr marL="2673248" indent="0">
              <a:buNone/>
              <a:defRPr sz="1559" b="1"/>
            </a:lvl7pPr>
            <a:lvl8pPr marL="3118790" indent="0">
              <a:buNone/>
              <a:defRPr sz="1559" b="1"/>
            </a:lvl8pPr>
            <a:lvl9pPr marL="3564331" indent="0">
              <a:buNone/>
              <a:defRPr sz="1559" b="1"/>
            </a:lvl9pPr>
          </a:lstStyle>
          <a:p>
            <a:pPr lvl="0"/>
            <a:r>
              <a:rPr lang="en-US"/>
              <a:t>Click to edit Master text styles</a:t>
            </a:r>
          </a:p>
        </p:txBody>
      </p:sp>
      <p:sp>
        <p:nvSpPr>
          <p:cNvPr id="4" name="Content Placeholder 3"/>
          <p:cNvSpPr>
            <a:spLocks noGrp="1"/>
          </p:cNvSpPr>
          <p:nvPr>
            <p:ph sz="half" idx="2"/>
          </p:nvPr>
        </p:nvSpPr>
        <p:spPr>
          <a:xfrm>
            <a:off x="1042544" y="2743200"/>
            <a:ext cx="4633532" cy="3291840"/>
          </a:xfrm>
        </p:spPr>
        <p:txBody>
          <a:bodyPr/>
          <a:lstStyle>
            <a:lvl1pPr>
              <a:defRPr sz="1949"/>
            </a:lvl1pPr>
            <a:lvl2pPr>
              <a:defRPr sz="1754"/>
            </a:lvl2pPr>
            <a:lvl3pPr>
              <a:defRPr sz="1559"/>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1803" y="2048256"/>
            <a:ext cx="4633532" cy="640080"/>
          </a:xfrm>
        </p:spPr>
        <p:txBody>
          <a:bodyPr anchor="ctr">
            <a:normAutofit/>
          </a:bodyPr>
          <a:lstStyle>
            <a:lvl1pPr marL="0" indent="0">
              <a:buNone/>
              <a:defRPr sz="1949" b="1">
                <a:solidFill>
                  <a:schemeClr val="accent1">
                    <a:lumMod val="75000"/>
                  </a:schemeClr>
                </a:solidFill>
              </a:defRPr>
            </a:lvl1pPr>
            <a:lvl2pPr marL="445541" indent="0">
              <a:buNone/>
              <a:defRPr sz="1949" b="1"/>
            </a:lvl2pPr>
            <a:lvl3pPr marL="891083" indent="0">
              <a:buNone/>
              <a:defRPr sz="1754" b="1"/>
            </a:lvl3pPr>
            <a:lvl4pPr marL="1336624" indent="0">
              <a:buNone/>
              <a:defRPr sz="1559" b="1"/>
            </a:lvl4pPr>
            <a:lvl5pPr marL="1782166" indent="0">
              <a:buNone/>
              <a:defRPr sz="1559" b="1"/>
            </a:lvl5pPr>
            <a:lvl6pPr marL="2227707" indent="0">
              <a:buNone/>
              <a:defRPr sz="1559" b="1"/>
            </a:lvl6pPr>
            <a:lvl7pPr marL="2673248" indent="0">
              <a:buNone/>
              <a:defRPr sz="1559" b="1"/>
            </a:lvl7pPr>
            <a:lvl8pPr marL="3118790" indent="0">
              <a:buNone/>
              <a:defRPr sz="1559" b="1"/>
            </a:lvl8pPr>
            <a:lvl9pPr marL="3564331"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201803" y="2743200"/>
            <a:ext cx="4633532" cy="3291840"/>
          </a:xfrm>
        </p:spPr>
        <p:txBody>
          <a:bodyPr/>
          <a:lstStyle>
            <a:lvl1pPr>
              <a:defRPr sz="1949"/>
            </a:lvl1pPr>
            <a:lvl2pPr>
              <a:defRPr sz="1754"/>
            </a:lvl2pPr>
            <a:lvl3pPr>
              <a:defRPr sz="1559"/>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6183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5835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922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091822" y="1"/>
            <a:ext cx="378902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446" y="685800"/>
            <a:ext cx="3118723" cy="1737360"/>
          </a:xfrm>
        </p:spPr>
        <p:txBody>
          <a:bodyPr anchor="b">
            <a:normAutofit/>
          </a:bodyPr>
          <a:lstStyle>
            <a:lvl1pPr>
              <a:defRPr sz="3118" b="1"/>
            </a:lvl1pPr>
          </a:lstStyle>
          <a:p>
            <a:r>
              <a:rPr lang="en-US"/>
              <a:t>Click to edit Master title style</a:t>
            </a:r>
            <a:endParaRPr lang="en-US" dirty="0"/>
          </a:p>
        </p:txBody>
      </p:sp>
      <p:sp>
        <p:nvSpPr>
          <p:cNvPr id="3" name="Content Placeholder 2"/>
          <p:cNvSpPr>
            <a:spLocks noGrp="1"/>
          </p:cNvSpPr>
          <p:nvPr>
            <p:ph idx="1"/>
          </p:nvPr>
        </p:nvSpPr>
        <p:spPr>
          <a:xfrm>
            <a:off x="816808" y="685800"/>
            <a:ext cx="6540408" cy="5020056"/>
          </a:xfrm>
        </p:spPr>
        <p:txBody>
          <a:bodyPr/>
          <a:lstStyle>
            <a:lvl1pPr>
              <a:defRPr sz="1949"/>
            </a:lvl1pPr>
            <a:lvl2pPr>
              <a:defRPr sz="1754"/>
            </a:lvl2pPr>
            <a:lvl3pPr>
              <a:defRPr sz="1559"/>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1446" y="2423160"/>
            <a:ext cx="3118723" cy="3291840"/>
          </a:xfrm>
        </p:spPr>
        <p:txBody>
          <a:bodyPr>
            <a:normAutofit/>
          </a:bodyPr>
          <a:lstStyle>
            <a:lvl1pPr marL="0" indent="0">
              <a:lnSpc>
                <a:spcPct val="100000"/>
              </a:lnSpc>
              <a:spcBef>
                <a:spcPts val="974"/>
              </a:spcBef>
              <a:buNone/>
              <a:defRPr sz="1364">
                <a:solidFill>
                  <a:schemeClr val="accent1">
                    <a:lumMod val="75000"/>
                  </a:schemeClr>
                </a:solidFill>
              </a:defRPr>
            </a:lvl1pPr>
            <a:lvl2pPr marL="445541" indent="0">
              <a:buNone/>
              <a:defRPr sz="1169"/>
            </a:lvl2pPr>
            <a:lvl3pPr marL="891083" indent="0">
              <a:buNone/>
              <a:defRPr sz="974"/>
            </a:lvl3pPr>
            <a:lvl4pPr marL="1336624" indent="0">
              <a:buNone/>
              <a:defRPr sz="877"/>
            </a:lvl4pPr>
            <a:lvl5pPr marL="1782166" indent="0">
              <a:buNone/>
              <a:defRPr sz="877"/>
            </a:lvl5pPr>
            <a:lvl6pPr marL="2227707" indent="0">
              <a:buNone/>
              <a:defRPr sz="877"/>
            </a:lvl6pPr>
            <a:lvl7pPr marL="2673248" indent="0">
              <a:buNone/>
              <a:defRPr sz="877"/>
            </a:lvl7pPr>
            <a:lvl8pPr marL="3118790" indent="0">
              <a:buNone/>
              <a:defRPr sz="877"/>
            </a:lvl8pPr>
            <a:lvl9pPr marL="3564331" indent="0">
              <a:buNone/>
              <a:defRPr sz="87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110743" y="6229681"/>
            <a:ext cx="445532"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112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091822" y="1"/>
            <a:ext cx="378902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446" y="685800"/>
            <a:ext cx="3118723" cy="1737360"/>
          </a:xfrm>
        </p:spPr>
        <p:txBody>
          <a:bodyPr anchor="b">
            <a:normAutofit/>
          </a:bodyPr>
          <a:lstStyle>
            <a:lvl1pPr>
              <a:defRPr sz="3118"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091822" cy="6858000"/>
          </a:xfrm>
          <a:solidFill>
            <a:schemeClr val="tx2">
              <a:lumMod val="20000"/>
              <a:lumOff val="80000"/>
            </a:schemeClr>
          </a:solidFill>
        </p:spPr>
        <p:txBody>
          <a:bodyPr anchor="t"/>
          <a:lstStyle>
            <a:lvl1pPr marL="0" indent="0">
              <a:buNone/>
              <a:defRPr sz="3118"/>
            </a:lvl1pPr>
            <a:lvl2pPr marL="445541" indent="0">
              <a:buNone/>
              <a:defRPr sz="2729"/>
            </a:lvl2pPr>
            <a:lvl3pPr marL="891083" indent="0">
              <a:buNone/>
              <a:defRPr sz="2339"/>
            </a:lvl3pPr>
            <a:lvl4pPr marL="1336624" indent="0">
              <a:buNone/>
              <a:defRPr sz="1949"/>
            </a:lvl4pPr>
            <a:lvl5pPr marL="1782166" indent="0">
              <a:buNone/>
              <a:defRPr sz="1949"/>
            </a:lvl5pPr>
            <a:lvl6pPr marL="2227707" indent="0">
              <a:buNone/>
              <a:defRPr sz="1949"/>
            </a:lvl6pPr>
            <a:lvl7pPr marL="2673248" indent="0">
              <a:buNone/>
              <a:defRPr sz="1949"/>
            </a:lvl7pPr>
            <a:lvl8pPr marL="3118790" indent="0">
              <a:buNone/>
              <a:defRPr sz="1949"/>
            </a:lvl8pPr>
            <a:lvl9pPr marL="3564331"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331446" y="2423160"/>
            <a:ext cx="3118723" cy="3291840"/>
          </a:xfrm>
        </p:spPr>
        <p:txBody>
          <a:bodyPr>
            <a:normAutofit/>
          </a:bodyPr>
          <a:lstStyle>
            <a:lvl1pPr marL="0" indent="0">
              <a:lnSpc>
                <a:spcPct val="100000"/>
              </a:lnSpc>
              <a:spcBef>
                <a:spcPts val="974"/>
              </a:spcBef>
              <a:buNone/>
              <a:defRPr sz="1364">
                <a:solidFill>
                  <a:schemeClr val="accent1">
                    <a:lumMod val="75000"/>
                  </a:schemeClr>
                </a:solidFill>
              </a:defRPr>
            </a:lvl1pPr>
            <a:lvl2pPr marL="445541" indent="0">
              <a:buNone/>
              <a:defRPr sz="1169"/>
            </a:lvl2pPr>
            <a:lvl3pPr marL="891083" indent="0">
              <a:buNone/>
              <a:defRPr sz="974"/>
            </a:lvl3pPr>
            <a:lvl4pPr marL="1336624" indent="0">
              <a:buNone/>
              <a:defRPr sz="877"/>
            </a:lvl4pPr>
            <a:lvl5pPr marL="1782166" indent="0">
              <a:buNone/>
              <a:defRPr sz="877"/>
            </a:lvl5pPr>
            <a:lvl6pPr marL="2227707" indent="0">
              <a:buNone/>
              <a:defRPr sz="877"/>
            </a:lvl6pPr>
            <a:lvl7pPr marL="2673248" indent="0">
              <a:buNone/>
              <a:defRPr sz="877"/>
            </a:lvl7pPr>
            <a:lvl8pPr marL="3118790" indent="0">
              <a:buNone/>
              <a:defRPr sz="877"/>
            </a:lvl8pPr>
            <a:lvl9pPr marL="3564331" indent="0">
              <a:buNone/>
              <a:defRPr sz="87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9/23/24</a:t>
            </a:fld>
            <a:endParaRPr lang="en-US"/>
          </a:p>
        </p:txBody>
      </p:sp>
      <p:grpSp>
        <p:nvGrpSpPr>
          <p:cNvPr id="8" name="Group 7"/>
          <p:cNvGrpSpPr>
            <a:grpSpLocks noChangeAspect="1"/>
          </p:cNvGrpSpPr>
          <p:nvPr/>
        </p:nvGrpSpPr>
        <p:grpSpPr>
          <a:xfrm>
            <a:off x="11110743" y="6229681"/>
            <a:ext cx="445532"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43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2545" y="484632"/>
            <a:ext cx="9801701"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42545" y="2121408"/>
            <a:ext cx="9801701"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61165" y="6272785"/>
            <a:ext cx="3190008" cy="365125"/>
          </a:xfrm>
          <a:prstGeom prst="rect">
            <a:avLst/>
          </a:prstGeom>
        </p:spPr>
        <p:txBody>
          <a:bodyPr vert="horz" lIns="91440" tIns="45720" rIns="91440" bIns="45720" rtlCol="0" anchor="ctr"/>
          <a:lstStyle>
            <a:lvl1pPr algn="r">
              <a:defRPr sz="1072">
                <a:solidFill>
                  <a:schemeClr val="tx2"/>
                </a:solidFill>
              </a:defRPr>
            </a:lvl1pPr>
          </a:lstStyle>
          <a:p>
            <a:fld id="{1D8BD707-D9CF-40AE-B4C6-C98DA3205C09}" type="datetimeFigureOut">
              <a:rPr lang="en-US" smtClean="0"/>
              <a:pPr/>
              <a:t>9/23/24</a:t>
            </a:fld>
            <a:endParaRPr lang="en-US"/>
          </a:p>
        </p:txBody>
      </p:sp>
      <p:sp>
        <p:nvSpPr>
          <p:cNvPr id="5" name="Footer Placeholder 4"/>
          <p:cNvSpPr>
            <a:spLocks noGrp="1"/>
          </p:cNvSpPr>
          <p:nvPr>
            <p:ph type="ftr" sz="quarter" idx="3"/>
          </p:nvPr>
        </p:nvSpPr>
        <p:spPr>
          <a:xfrm>
            <a:off x="1060366" y="6272785"/>
            <a:ext cx="6166161" cy="365125"/>
          </a:xfrm>
          <a:prstGeom prst="rect">
            <a:avLst/>
          </a:prstGeom>
        </p:spPr>
        <p:txBody>
          <a:bodyPr vert="horz" lIns="91440" tIns="45720" rIns="91440" bIns="45720" rtlCol="0" anchor="ctr"/>
          <a:lstStyle>
            <a:lvl1pPr algn="l">
              <a:defRPr sz="1072">
                <a:solidFill>
                  <a:schemeClr val="tx2"/>
                </a:solidFill>
              </a:defRPr>
            </a:lvl1pPr>
          </a:lstStyle>
          <a:p>
            <a:endParaRPr lang="en-US"/>
          </a:p>
        </p:txBody>
      </p:sp>
      <p:grpSp>
        <p:nvGrpSpPr>
          <p:cNvPr id="7" name="Group 6"/>
          <p:cNvGrpSpPr>
            <a:grpSpLocks noChangeAspect="1"/>
          </p:cNvGrpSpPr>
          <p:nvPr/>
        </p:nvGrpSpPr>
        <p:grpSpPr>
          <a:xfrm>
            <a:off x="11110743" y="6229681"/>
            <a:ext cx="445532"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022458" y="6272785"/>
            <a:ext cx="623745" cy="365125"/>
          </a:xfrm>
          <a:prstGeom prst="rect">
            <a:avLst/>
          </a:prstGeom>
        </p:spPr>
        <p:txBody>
          <a:bodyPr vert="horz" lIns="91440" tIns="45720" rIns="91440" bIns="45720" rtlCol="0" anchor="ctr"/>
          <a:lstStyle>
            <a:lvl1pPr algn="ctr">
              <a:defRPr sz="1364" b="1">
                <a:solidFill>
                  <a:srgbClr val="FFFFFF"/>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256631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891083" rtl="0" eaLnBrk="1" latinLnBrk="0" hangingPunct="1">
        <a:lnSpc>
          <a:spcPct val="90000"/>
        </a:lnSpc>
        <a:spcBef>
          <a:spcPct val="0"/>
        </a:spcBef>
        <a:buNone/>
        <a:defRPr sz="5262"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78217" indent="-178217" algn="l" defTabSz="891083" rtl="0" eaLnBrk="1" latinLnBrk="0" hangingPunct="1">
        <a:lnSpc>
          <a:spcPct val="90000"/>
        </a:lnSpc>
        <a:spcBef>
          <a:spcPts val="1169"/>
        </a:spcBef>
        <a:buClr>
          <a:schemeClr val="accent1">
            <a:lumMod val="75000"/>
          </a:schemeClr>
        </a:buClr>
        <a:buSzPct val="85000"/>
        <a:buFont typeface="Wingdings" pitchFamily="2" charset="2"/>
        <a:buChar char="§"/>
        <a:defRPr sz="1949" kern="1200">
          <a:solidFill>
            <a:schemeClr val="tx1"/>
          </a:solidFill>
          <a:latin typeface="+mn-lt"/>
          <a:ea typeface="+mn-ea"/>
          <a:cs typeface="+mn-cs"/>
        </a:defRPr>
      </a:lvl1pPr>
      <a:lvl2pPr marL="445541" indent="-178217"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754" kern="1200">
          <a:solidFill>
            <a:schemeClr val="tx1"/>
          </a:solidFill>
          <a:latin typeface="+mn-lt"/>
          <a:ea typeface="+mn-ea"/>
          <a:cs typeface="+mn-cs"/>
        </a:defRPr>
      </a:lvl2pPr>
      <a:lvl3pPr marL="712866" indent="-178217"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3pPr>
      <a:lvl4pPr marL="980191" indent="-178217"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4pPr>
      <a:lvl5pPr marL="1247516" indent="-178217"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5pPr>
      <a:lvl6pPr marL="1559200" indent="-222771"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6pPr>
      <a:lvl7pPr marL="1851550" indent="-222771"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7pPr>
      <a:lvl8pPr marL="2143900" indent="-222771"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8pPr>
      <a:lvl9pPr marL="2436250" indent="-222771" algn="l" defTabSz="891083" rtl="0" eaLnBrk="1" latinLnBrk="0" hangingPunct="1">
        <a:lnSpc>
          <a:spcPct val="90000"/>
        </a:lnSpc>
        <a:spcBef>
          <a:spcPts val="390"/>
        </a:spcBef>
        <a:spcAft>
          <a:spcPts val="195"/>
        </a:spcAft>
        <a:buClr>
          <a:schemeClr val="accent1">
            <a:lumMod val="75000"/>
          </a:schemeClr>
        </a:buClr>
        <a:buSzPct val="85000"/>
        <a:buFont typeface="Wingdings" pitchFamily="2" charset="2"/>
        <a:buChar char="§"/>
        <a:defRPr sz="1559" kern="1200">
          <a:solidFill>
            <a:schemeClr val="tx1"/>
          </a:solidFill>
          <a:latin typeface="+mn-lt"/>
          <a:ea typeface="+mn-ea"/>
          <a:cs typeface="+mn-cs"/>
        </a:defRPr>
      </a:lvl9pPr>
    </p:bodyStyle>
    <p:otherStyle>
      <a:defPPr>
        <a:defRPr lang="en-US"/>
      </a:defPPr>
      <a:lvl1pPr marL="0" algn="l" defTabSz="891083" rtl="0" eaLnBrk="1" latinLnBrk="0" hangingPunct="1">
        <a:defRPr sz="1754" kern="1200">
          <a:solidFill>
            <a:schemeClr val="tx1"/>
          </a:solidFill>
          <a:latin typeface="+mn-lt"/>
          <a:ea typeface="+mn-ea"/>
          <a:cs typeface="+mn-cs"/>
        </a:defRPr>
      </a:lvl1pPr>
      <a:lvl2pPr marL="445541" algn="l" defTabSz="891083" rtl="0" eaLnBrk="1" latinLnBrk="0" hangingPunct="1">
        <a:defRPr sz="1754" kern="1200">
          <a:solidFill>
            <a:schemeClr val="tx1"/>
          </a:solidFill>
          <a:latin typeface="+mn-lt"/>
          <a:ea typeface="+mn-ea"/>
          <a:cs typeface="+mn-cs"/>
        </a:defRPr>
      </a:lvl2pPr>
      <a:lvl3pPr marL="891083" algn="l" defTabSz="891083" rtl="0" eaLnBrk="1" latinLnBrk="0" hangingPunct="1">
        <a:defRPr sz="1754" kern="1200">
          <a:solidFill>
            <a:schemeClr val="tx1"/>
          </a:solidFill>
          <a:latin typeface="+mn-lt"/>
          <a:ea typeface="+mn-ea"/>
          <a:cs typeface="+mn-cs"/>
        </a:defRPr>
      </a:lvl3pPr>
      <a:lvl4pPr marL="1336624" algn="l" defTabSz="891083" rtl="0" eaLnBrk="1" latinLnBrk="0" hangingPunct="1">
        <a:defRPr sz="1754" kern="1200">
          <a:solidFill>
            <a:schemeClr val="tx1"/>
          </a:solidFill>
          <a:latin typeface="+mn-lt"/>
          <a:ea typeface="+mn-ea"/>
          <a:cs typeface="+mn-cs"/>
        </a:defRPr>
      </a:lvl4pPr>
      <a:lvl5pPr marL="1782166" algn="l" defTabSz="891083" rtl="0" eaLnBrk="1" latinLnBrk="0" hangingPunct="1">
        <a:defRPr sz="1754" kern="1200">
          <a:solidFill>
            <a:schemeClr val="tx1"/>
          </a:solidFill>
          <a:latin typeface="+mn-lt"/>
          <a:ea typeface="+mn-ea"/>
          <a:cs typeface="+mn-cs"/>
        </a:defRPr>
      </a:lvl5pPr>
      <a:lvl6pPr marL="2227707" algn="l" defTabSz="891083" rtl="0" eaLnBrk="1" latinLnBrk="0" hangingPunct="1">
        <a:defRPr sz="1754" kern="1200">
          <a:solidFill>
            <a:schemeClr val="tx1"/>
          </a:solidFill>
          <a:latin typeface="+mn-lt"/>
          <a:ea typeface="+mn-ea"/>
          <a:cs typeface="+mn-cs"/>
        </a:defRPr>
      </a:lvl6pPr>
      <a:lvl7pPr marL="2673248" algn="l" defTabSz="891083" rtl="0" eaLnBrk="1" latinLnBrk="0" hangingPunct="1">
        <a:defRPr sz="1754" kern="1200">
          <a:solidFill>
            <a:schemeClr val="tx1"/>
          </a:solidFill>
          <a:latin typeface="+mn-lt"/>
          <a:ea typeface="+mn-ea"/>
          <a:cs typeface="+mn-cs"/>
        </a:defRPr>
      </a:lvl7pPr>
      <a:lvl8pPr marL="3118790" algn="l" defTabSz="891083" rtl="0" eaLnBrk="1" latinLnBrk="0" hangingPunct="1">
        <a:defRPr sz="1754" kern="1200">
          <a:solidFill>
            <a:schemeClr val="tx1"/>
          </a:solidFill>
          <a:latin typeface="+mn-lt"/>
          <a:ea typeface="+mn-ea"/>
          <a:cs typeface="+mn-cs"/>
        </a:defRPr>
      </a:lvl8pPr>
      <a:lvl9pPr marL="3564331" algn="l" defTabSz="891083"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Market structure</a:t>
            </a:r>
          </a:p>
        </p:txBody>
      </p:sp>
      <p:sp>
        <p:nvSpPr>
          <p:cNvPr id="3" name="Subtitle 2"/>
          <p:cNvSpPr>
            <a:spLocks noGrp="1"/>
          </p:cNvSpPr>
          <p:nvPr>
            <p:ph type="subTitle" idx="1"/>
          </p:nvPr>
        </p:nvSpPr>
        <p:spPr/>
        <p:txBody>
          <a:bodyPr/>
          <a:lstStyle/>
          <a:p>
            <a:r>
              <a:rPr lang="en-GB" dirty="0"/>
              <a:t>Module 3</a:t>
            </a:r>
          </a:p>
        </p:txBody>
      </p:sp>
    </p:spTree>
    <p:extLst>
      <p:ext uri="{BB962C8B-B14F-4D97-AF65-F5344CB8AC3E}">
        <p14:creationId xmlns:p14="http://schemas.microsoft.com/office/powerpoint/2010/main" val="336385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7DC2-5D62-BF49-E03D-DA84DF4F2D4F}"/>
              </a:ext>
            </a:extLst>
          </p:cNvPr>
          <p:cNvSpPr>
            <a:spLocks noGrp="1"/>
          </p:cNvSpPr>
          <p:nvPr>
            <p:ph type="title"/>
          </p:nvPr>
        </p:nvSpPr>
        <p:spPr/>
        <p:txBody>
          <a:bodyPr/>
          <a:lstStyle/>
          <a:p>
            <a:r>
              <a:rPr lang="en-US" dirty="0"/>
              <a:t>Mc, </a:t>
            </a:r>
            <a:r>
              <a:rPr lang="en-US" dirty="0" err="1"/>
              <a:t>Mr</a:t>
            </a:r>
            <a:r>
              <a:rPr lang="en-US" dirty="0"/>
              <a:t> Approach</a:t>
            </a:r>
            <a:endParaRPr lang="en-IN" dirty="0"/>
          </a:p>
        </p:txBody>
      </p:sp>
      <p:pic>
        <p:nvPicPr>
          <p:cNvPr id="5" name="Content Placeholder 4">
            <a:extLst>
              <a:ext uri="{FF2B5EF4-FFF2-40B4-BE49-F238E27FC236}">
                <a16:creationId xmlns:a16="http://schemas.microsoft.com/office/drawing/2014/main" id="{668CFC7F-FFC2-16D9-50E4-6B8E192BE5EB}"/>
              </a:ext>
            </a:extLst>
          </p:cNvPr>
          <p:cNvPicPr>
            <a:picLocks noGrp="1" noChangeAspect="1"/>
          </p:cNvPicPr>
          <p:nvPr>
            <p:ph idx="1"/>
          </p:nvPr>
        </p:nvPicPr>
        <p:blipFill>
          <a:blip r:embed="rId2"/>
          <a:stretch>
            <a:fillRect/>
          </a:stretch>
        </p:blipFill>
        <p:spPr>
          <a:xfrm>
            <a:off x="891064" y="2380691"/>
            <a:ext cx="8556833" cy="3389571"/>
          </a:xfrm>
        </p:spPr>
      </p:pic>
    </p:spTree>
    <p:extLst>
      <p:ext uri="{BB962C8B-B14F-4D97-AF65-F5344CB8AC3E}">
        <p14:creationId xmlns:p14="http://schemas.microsoft.com/office/powerpoint/2010/main" val="242798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56E40-E0FF-0EFE-697F-6A5AF9BCB0A9}"/>
              </a:ext>
            </a:extLst>
          </p:cNvPr>
          <p:cNvPicPr>
            <a:picLocks noChangeAspect="1"/>
          </p:cNvPicPr>
          <p:nvPr/>
        </p:nvPicPr>
        <p:blipFill>
          <a:blip r:embed="rId2"/>
          <a:stretch>
            <a:fillRect/>
          </a:stretch>
        </p:blipFill>
        <p:spPr>
          <a:xfrm>
            <a:off x="1689093" y="894114"/>
            <a:ext cx="8502665" cy="5443947"/>
          </a:xfrm>
          <a:prstGeom prst="rect">
            <a:avLst/>
          </a:prstGeom>
        </p:spPr>
      </p:pic>
    </p:spTree>
    <p:extLst>
      <p:ext uri="{BB962C8B-B14F-4D97-AF65-F5344CB8AC3E}">
        <p14:creationId xmlns:p14="http://schemas.microsoft.com/office/powerpoint/2010/main" val="302193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AD160-AE63-69A9-2875-AEE3AF97A6DC}"/>
              </a:ext>
            </a:extLst>
          </p:cNvPr>
          <p:cNvPicPr>
            <a:picLocks noChangeAspect="1"/>
          </p:cNvPicPr>
          <p:nvPr/>
        </p:nvPicPr>
        <p:blipFill>
          <a:blip r:embed="rId2"/>
          <a:stretch>
            <a:fillRect/>
          </a:stretch>
        </p:blipFill>
        <p:spPr>
          <a:xfrm>
            <a:off x="1533154" y="729601"/>
            <a:ext cx="8045781" cy="5398798"/>
          </a:xfrm>
          <a:prstGeom prst="rect">
            <a:avLst/>
          </a:prstGeom>
        </p:spPr>
      </p:pic>
    </p:spTree>
    <p:extLst>
      <p:ext uri="{BB962C8B-B14F-4D97-AF65-F5344CB8AC3E}">
        <p14:creationId xmlns:p14="http://schemas.microsoft.com/office/powerpoint/2010/main" val="69931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447D-23F1-887F-E67E-03E447CEC267}"/>
              </a:ext>
            </a:extLst>
          </p:cNvPr>
          <p:cNvSpPr>
            <a:spLocks noGrp="1"/>
          </p:cNvSpPr>
          <p:nvPr>
            <p:ph type="title"/>
          </p:nvPr>
        </p:nvSpPr>
        <p:spPr/>
        <p:txBody>
          <a:bodyPr/>
          <a:lstStyle/>
          <a:p>
            <a:r>
              <a:rPr lang="en-US" dirty="0"/>
              <a:t>monopoly</a:t>
            </a:r>
            <a:endParaRPr lang="en-IN" dirty="0"/>
          </a:p>
        </p:txBody>
      </p:sp>
      <p:pic>
        <p:nvPicPr>
          <p:cNvPr id="5" name="Content Placeholder 4">
            <a:extLst>
              <a:ext uri="{FF2B5EF4-FFF2-40B4-BE49-F238E27FC236}">
                <a16:creationId xmlns:a16="http://schemas.microsoft.com/office/drawing/2014/main" id="{5CAC96C7-15D4-845E-2965-033C3847E595}"/>
              </a:ext>
            </a:extLst>
          </p:cNvPr>
          <p:cNvPicPr>
            <a:picLocks noGrp="1" noChangeAspect="1"/>
          </p:cNvPicPr>
          <p:nvPr>
            <p:ph idx="1"/>
          </p:nvPr>
        </p:nvPicPr>
        <p:blipFill>
          <a:blip r:embed="rId2"/>
          <a:stretch>
            <a:fillRect/>
          </a:stretch>
        </p:blipFill>
        <p:spPr>
          <a:xfrm>
            <a:off x="1164061" y="1948261"/>
            <a:ext cx="9552728" cy="4009787"/>
          </a:xfrm>
        </p:spPr>
      </p:pic>
    </p:spTree>
    <p:extLst>
      <p:ext uri="{BB962C8B-B14F-4D97-AF65-F5344CB8AC3E}">
        <p14:creationId xmlns:p14="http://schemas.microsoft.com/office/powerpoint/2010/main" val="172865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9ADC9-63D0-05AC-A820-95696AF041F8}"/>
              </a:ext>
            </a:extLst>
          </p:cNvPr>
          <p:cNvPicPr>
            <a:picLocks noChangeAspect="1"/>
          </p:cNvPicPr>
          <p:nvPr/>
        </p:nvPicPr>
        <p:blipFill>
          <a:blip r:embed="rId2"/>
          <a:stretch>
            <a:fillRect/>
          </a:stretch>
        </p:blipFill>
        <p:spPr>
          <a:xfrm>
            <a:off x="1928214" y="1201341"/>
            <a:ext cx="7847280" cy="4579564"/>
          </a:xfrm>
          <a:prstGeom prst="rect">
            <a:avLst/>
          </a:prstGeom>
        </p:spPr>
      </p:pic>
    </p:spTree>
    <p:extLst>
      <p:ext uri="{BB962C8B-B14F-4D97-AF65-F5344CB8AC3E}">
        <p14:creationId xmlns:p14="http://schemas.microsoft.com/office/powerpoint/2010/main" val="159544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61F3C-6E52-78A2-9EC7-286690E50337}"/>
              </a:ext>
            </a:extLst>
          </p:cNvPr>
          <p:cNvPicPr>
            <a:picLocks noChangeAspect="1"/>
          </p:cNvPicPr>
          <p:nvPr/>
        </p:nvPicPr>
        <p:blipFill>
          <a:blip r:embed="rId2"/>
          <a:stretch>
            <a:fillRect/>
          </a:stretch>
        </p:blipFill>
        <p:spPr>
          <a:xfrm>
            <a:off x="1480739" y="1293068"/>
            <a:ext cx="8326143" cy="3950800"/>
          </a:xfrm>
          <a:prstGeom prst="rect">
            <a:avLst/>
          </a:prstGeom>
        </p:spPr>
      </p:pic>
    </p:spTree>
    <p:extLst>
      <p:ext uri="{BB962C8B-B14F-4D97-AF65-F5344CB8AC3E}">
        <p14:creationId xmlns:p14="http://schemas.microsoft.com/office/powerpoint/2010/main" val="410680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EE596-7047-B6B8-5A80-A3763345145C}"/>
              </a:ext>
            </a:extLst>
          </p:cNvPr>
          <p:cNvPicPr>
            <a:picLocks noChangeAspect="1"/>
          </p:cNvPicPr>
          <p:nvPr/>
        </p:nvPicPr>
        <p:blipFill>
          <a:blip r:embed="rId2"/>
          <a:stretch>
            <a:fillRect/>
          </a:stretch>
        </p:blipFill>
        <p:spPr>
          <a:xfrm>
            <a:off x="1051866" y="311009"/>
            <a:ext cx="7732913" cy="2580733"/>
          </a:xfrm>
          <a:prstGeom prst="rect">
            <a:avLst/>
          </a:prstGeom>
        </p:spPr>
      </p:pic>
      <p:pic>
        <p:nvPicPr>
          <p:cNvPr id="5" name="Picture 4">
            <a:extLst>
              <a:ext uri="{FF2B5EF4-FFF2-40B4-BE49-F238E27FC236}">
                <a16:creationId xmlns:a16="http://schemas.microsoft.com/office/drawing/2014/main" id="{E34F8D73-046B-51F6-FF65-AF9DDC31E468}"/>
              </a:ext>
            </a:extLst>
          </p:cNvPr>
          <p:cNvPicPr>
            <a:picLocks noChangeAspect="1"/>
          </p:cNvPicPr>
          <p:nvPr/>
        </p:nvPicPr>
        <p:blipFill>
          <a:blip r:embed="rId3"/>
          <a:stretch>
            <a:fillRect/>
          </a:stretch>
        </p:blipFill>
        <p:spPr>
          <a:xfrm>
            <a:off x="1967212" y="2445449"/>
            <a:ext cx="7946427" cy="4062231"/>
          </a:xfrm>
          <a:prstGeom prst="rect">
            <a:avLst/>
          </a:prstGeom>
        </p:spPr>
      </p:pic>
    </p:spTree>
    <p:extLst>
      <p:ext uri="{BB962C8B-B14F-4D97-AF65-F5344CB8AC3E}">
        <p14:creationId xmlns:p14="http://schemas.microsoft.com/office/powerpoint/2010/main" val="313501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7AAE7-DE61-82A6-474F-3EC46AF82404}"/>
              </a:ext>
            </a:extLst>
          </p:cNvPr>
          <p:cNvPicPr>
            <a:picLocks noChangeAspect="1"/>
          </p:cNvPicPr>
          <p:nvPr/>
        </p:nvPicPr>
        <p:blipFill>
          <a:blip r:embed="rId2"/>
          <a:stretch>
            <a:fillRect/>
          </a:stretch>
        </p:blipFill>
        <p:spPr>
          <a:xfrm>
            <a:off x="1424773" y="437339"/>
            <a:ext cx="7825746" cy="2209403"/>
          </a:xfrm>
          <a:prstGeom prst="rect">
            <a:avLst/>
          </a:prstGeom>
        </p:spPr>
      </p:pic>
      <p:pic>
        <p:nvPicPr>
          <p:cNvPr id="5" name="Picture 4">
            <a:extLst>
              <a:ext uri="{FF2B5EF4-FFF2-40B4-BE49-F238E27FC236}">
                <a16:creationId xmlns:a16="http://schemas.microsoft.com/office/drawing/2014/main" id="{55121175-D063-E752-E669-46CBDC5865F8}"/>
              </a:ext>
            </a:extLst>
          </p:cNvPr>
          <p:cNvPicPr>
            <a:picLocks noChangeAspect="1"/>
          </p:cNvPicPr>
          <p:nvPr/>
        </p:nvPicPr>
        <p:blipFill>
          <a:blip r:embed="rId3"/>
          <a:stretch>
            <a:fillRect/>
          </a:stretch>
        </p:blipFill>
        <p:spPr>
          <a:xfrm>
            <a:off x="2543245" y="2927241"/>
            <a:ext cx="7816462" cy="3843248"/>
          </a:xfrm>
          <a:prstGeom prst="rect">
            <a:avLst/>
          </a:prstGeom>
        </p:spPr>
      </p:pic>
    </p:spTree>
    <p:extLst>
      <p:ext uri="{BB962C8B-B14F-4D97-AF65-F5344CB8AC3E}">
        <p14:creationId xmlns:p14="http://schemas.microsoft.com/office/powerpoint/2010/main" val="2762330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Monopoly</a:t>
            </a:r>
          </a:p>
        </p:txBody>
      </p:sp>
      <p:sp>
        <p:nvSpPr>
          <p:cNvPr id="3" name="Content Placeholder 2"/>
          <p:cNvSpPr>
            <a:spLocks noGrp="1"/>
          </p:cNvSpPr>
          <p:nvPr>
            <p:ph idx="1"/>
          </p:nvPr>
        </p:nvSpPr>
        <p:spPr>
          <a:xfrm>
            <a:off x="1075155" y="2052919"/>
            <a:ext cx="10351670" cy="1833281"/>
          </a:xfrm>
        </p:spPr>
        <p:txBody>
          <a:bodyPr>
            <a:normAutofit/>
          </a:bodyPr>
          <a:lstStyle/>
          <a:p>
            <a:pPr algn="just">
              <a:buFont typeface="Wingdings" panose="05000000000000000000" pitchFamily="2" charset="2"/>
              <a:buChar char="ü"/>
            </a:pPr>
            <a:r>
              <a:rPr lang="en-GB" i="1" dirty="0"/>
              <a:t>A market situation in which a single seller controls the entire supply of a commodity. </a:t>
            </a:r>
          </a:p>
          <a:p>
            <a:pPr algn="just">
              <a:buFont typeface="Wingdings" panose="05000000000000000000" pitchFamily="2" charset="2"/>
              <a:buChar char="ü"/>
            </a:pPr>
            <a:r>
              <a:rPr lang="en-GB" i="1" dirty="0"/>
              <a:t>The monopolist has full control over price and output</a:t>
            </a:r>
            <a:r>
              <a:rPr lang="en-GB" dirty="0"/>
              <a:t>. E.g. Indian Railway.</a:t>
            </a:r>
          </a:p>
          <a:p>
            <a:pPr marL="0" indent="0">
              <a:buNone/>
            </a:pPr>
            <a:endParaRPr lang="en-GB" dirty="0"/>
          </a:p>
        </p:txBody>
      </p:sp>
      <p:sp>
        <p:nvSpPr>
          <p:cNvPr id="5" name="Cloud 4">
            <a:extLst>
              <a:ext uri="{FF2B5EF4-FFF2-40B4-BE49-F238E27FC236}">
                <a16:creationId xmlns:a16="http://schemas.microsoft.com/office/drawing/2014/main" id="{350136DD-69CF-CBCD-1B5E-6489A1BB40AE}"/>
              </a:ext>
            </a:extLst>
          </p:cNvPr>
          <p:cNvSpPr/>
          <p:nvPr/>
        </p:nvSpPr>
        <p:spPr>
          <a:xfrm>
            <a:off x="2816225" y="4059098"/>
            <a:ext cx="5867400" cy="175708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marL="0" indent="0">
              <a:buNone/>
            </a:pPr>
            <a:r>
              <a:rPr lang="en-GB" b="1" i="1" dirty="0"/>
              <a:t>    Is </a:t>
            </a:r>
            <a:r>
              <a:rPr lang="en-GB" b="1" dirty="0"/>
              <a:t>Luxottica</a:t>
            </a:r>
            <a:r>
              <a:rPr lang="en-GB" b="1" i="1" dirty="0"/>
              <a:t> – a Monopoly </a:t>
            </a:r>
            <a:r>
              <a:rPr lang="en-GB" b="1" i="1" dirty="0">
                <a:solidFill>
                  <a:srgbClr val="FF0000"/>
                </a:solidFill>
              </a:rPr>
              <a:t>?</a:t>
            </a:r>
            <a:endParaRPr lang="en-GB" b="1" dirty="0">
              <a:solidFill>
                <a:srgbClr val="FF0000"/>
              </a:solidFill>
            </a:endParaRPr>
          </a:p>
        </p:txBody>
      </p:sp>
    </p:spTree>
    <p:extLst>
      <p:ext uri="{BB962C8B-B14F-4D97-AF65-F5344CB8AC3E}">
        <p14:creationId xmlns:p14="http://schemas.microsoft.com/office/powerpoint/2010/main" val="414333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Equilibrium of a firm</a:t>
            </a:r>
          </a:p>
        </p:txBody>
      </p:sp>
      <p:sp>
        <p:nvSpPr>
          <p:cNvPr id="3" name="Content Placeholder 2"/>
          <p:cNvSpPr>
            <a:spLocks noGrp="1"/>
          </p:cNvSpPr>
          <p:nvPr>
            <p:ph idx="1"/>
          </p:nvPr>
        </p:nvSpPr>
        <p:spPr>
          <a:xfrm>
            <a:off x="629622" y="1600200"/>
            <a:ext cx="8718218" cy="4195481"/>
          </a:xfrm>
        </p:spPr>
        <p:txBody>
          <a:bodyPr/>
          <a:lstStyle/>
          <a:p>
            <a:pPr marL="0" indent="0">
              <a:buNone/>
            </a:pPr>
            <a:r>
              <a:rPr lang="en-GB" dirty="0"/>
              <a:t>Under any market situation, a firm is in equilibrium when it gets maximum profit</a:t>
            </a:r>
          </a:p>
          <a:p>
            <a:pPr marL="0" indent="0">
              <a:buNone/>
            </a:pPr>
            <a:r>
              <a:rPr lang="en-GB" i="1" dirty="0"/>
              <a:t>TC, TR approach</a:t>
            </a:r>
          </a:p>
          <a:p>
            <a:pPr>
              <a:buFontTx/>
              <a:buChar char="-"/>
            </a:pPr>
            <a:r>
              <a:rPr lang="en-GB" dirty="0"/>
              <a:t>Maximum profit is when difference</a:t>
            </a:r>
          </a:p>
          <a:p>
            <a:pPr>
              <a:buFontTx/>
              <a:buChar char="-"/>
            </a:pPr>
            <a:r>
              <a:rPr lang="en-GB" dirty="0"/>
              <a:t>between TR  and TC is maximum</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943" y="2133600"/>
            <a:ext cx="430768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91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DE7F-B119-6A6D-A44E-32BE8C771F39}"/>
              </a:ext>
            </a:extLst>
          </p:cNvPr>
          <p:cNvSpPr>
            <a:spLocks noGrp="1"/>
          </p:cNvSpPr>
          <p:nvPr>
            <p:ph type="title"/>
          </p:nvPr>
        </p:nvSpPr>
        <p:spPr/>
        <p:txBody>
          <a:bodyPr/>
          <a:lstStyle/>
          <a:p>
            <a:r>
              <a:rPr lang="en-IN" dirty="0"/>
              <a:t>Market</a:t>
            </a:r>
          </a:p>
        </p:txBody>
      </p:sp>
      <p:sp>
        <p:nvSpPr>
          <p:cNvPr id="3" name="Content Placeholder 2">
            <a:extLst>
              <a:ext uri="{FF2B5EF4-FFF2-40B4-BE49-F238E27FC236}">
                <a16:creationId xmlns:a16="http://schemas.microsoft.com/office/drawing/2014/main" id="{AF9AA34D-DDDC-C348-0B26-CEC2E9F53B87}"/>
              </a:ext>
            </a:extLst>
          </p:cNvPr>
          <p:cNvSpPr>
            <a:spLocks noGrp="1"/>
          </p:cNvSpPr>
          <p:nvPr>
            <p:ph idx="1"/>
          </p:nvPr>
        </p:nvSpPr>
        <p:spPr/>
        <p:txBody>
          <a:bodyPr>
            <a:normAutofit lnSpcReduction="10000"/>
          </a:bodyPr>
          <a:lstStyle/>
          <a:p>
            <a:pPr>
              <a:lnSpc>
                <a:spcPct val="150000"/>
              </a:lnSpc>
            </a:pPr>
            <a:r>
              <a:rPr lang="en-US" dirty="0">
                <a:latin typeface="Times New Roman" panose="02020603050405020304" pitchFamily="18" charset="0"/>
                <a:cs typeface="Times New Roman" panose="02020603050405020304" pitchFamily="18" charset="0"/>
              </a:rPr>
              <a:t>Market is a term which is commonly used for a particular place or locality where goods are bought and sold. According to Prof. Samuelson, “A market is a mechanism by which buyers and sellers interact to determine the price and quantity of a good or service.” Based on competition, the market structure has been classified into two broad categories:</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1. Perfectly competitive. (Perfect Competition)</a:t>
            </a:r>
          </a:p>
          <a:p>
            <a:pPr>
              <a:lnSpc>
                <a:spcPct val="150000"/>
              </a:lnSpc>
            </a:pP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2. Imperfectly competitive. (Monopoly, Monopolistic competition and Oligopoly)</a:t>
            </a:r>
          </a:p>
          <a:p>
            <a:endParaRPr lang="en-IN" dirty="0"/>
          </a:p>
        </p:txBody>
      </p:sp>
    </p:spTree>
    <p:extLst>
      <p:ext uri="{BB962C8B-B14F-4D97-AF65-F5344CB8AC3E}">
        <p14:creationId xmlns:p14="http://schemas.microsoft.com/office/powerpoint/2010/main" val="2953893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546" y="484632"/>
            <a:ext cx="5964680" cy="429768"/>
          </a:xfrm>
        </p:spPr>
        <p:txBody>
          <a:bodyPr>
            <a:normAutofit fontScale="90000"/>
          </a:bodyPr>
          <a:lstStyle/>
          <a:p>
            <a:r>
              <a:rPr lang="en-GB" sz="4000" dirty="0">
                <a:latin typeface="Bahnschrift" panose="020B0502040204020203" pitchFamily="34" charset="0"/>
              </a:rPr>
              <a:t>Monopoly: features</a:t>
            </a:r>
          </a:p>
        </p:txBody>
      </p:sp>
      <p:sp>
        <p:nvSpPr>
          <p:cNvPr id="3" name="Content Placeholder 2"/>
          <p:cNvSpPr>
            <a:spLocks noGrp="1"/>
          </p:cNvSpPr>
          <p:nvPr>
            <p:ph idx="1"/>
          </p:nvPr>
        </p:nvSpPr>
        <p:spPr>
          <a:xfrm>
            <a:off x="530226" y="1600200"/>
            <a:ext cx="6400800" cy="4876798"/>
          </a:xfrm>
        </p:spPr>
        <p:txBody>
          <a:bodyPr>
            <a:normAutofit/>
          </a:bodyPr>
          <a:lstStyle/>
          <a:p>
            <a:pPr algn="just">
              <a:buFont typeface="Wingdings" panose="05000000000000000000" pitchFamily="2" charset="2"/>
              <a:buChar char="ü"/>
            </a:pPr>
            <a:r>
              <a:rPr lang="en-GB" i="1" dirty="0">
                <a:solidFill>
                  <a:srgbClr val="FF0000"/>
                </a:solidFill>
              </a:rPr>
              <a:t>single seller</a:t>
            </a:r>
            <a:r>
              <a:rPr lang="en-GB" i="1" dirty="0"/>
              <a:t>:</a:t>
            </a:r>
            <a:r>
              <a:rPr lang="en-GB" dirty="0"/>
              <a:t> single seller controls entire production and distribution—no competition, any price can be charged—firm itself is the industry</a:t>
            </a:r>
          </a:p>
          <a:p>
            <a:pPr algn="just">
              <a:buFont typeface="Wingdings" panose="05000000000000000000" pitchFamily="2" charset="2"/>
              <a:buChar char="ü"/>
            </a:pPr>
            <a:r>
              <a:rPr lang="en-GB" i="1" dirty="0">
                <a:solidFill>
                  <a:srgbClr val="FF0000"/>
                </a:solidFill>
              </a:rPr>
              <a:t>no close substitutes</a:t>
            </a:r>
          </a:p>
          <a:p>
            <a:pPr algn="just">
              <a:buFont typeface="Wingdings" panose="05000000000000000000" pitchFamily="2" charset="2"/>
              <a:buChar char="ü"/>
            </a:pPr>
            <a:r>
              <a:rPr lang="en-GB" i="1" dirty="0">
                <a:solidFill>
                  <a:srgbClr val="FF0000"/>
                </a:solidFill>
              </a:rPr>
              <a:t>barriers to entry</a:t>
            </a:r>
            <a:r>
              <a:rPr lang="en-GB" i="1" dirty="0"/>
              <a:t>: </a:t>
            </a:r>
            <a:r>
              <a:rPr lang="en-GB" dirty="0"/>
              <a:t>entry to market is restricted—legal restrictions, exclusive ownership of resources, technical knowhow not available to other firms</a:t>
            </a:r>
            <a:endParaRPr lang="en-GB" i="1" dirty="0"/>
          </a:p>
          <a:p>
            <a:pPr algn="just">
              <a:buFont typeface="Wingdings" panose="05000000000000000000" pitchFamily="2" charset="2"/>
              <a:buChar char="ü"/>
            </a:pPr>
            <a:r>
              <a:rPr lang="en-GB" i="1" dirty="0">
                <a:solidFill>
                  <a:srgbClr val="FF0000"/>
                </a:solidFill>
              </a:rPr>
              <a:t>price maker</a:t>
            </a:r>
          </a:p>
          <a:p>
            <a:pPr algn="just">
              <a:buFont typeface="Wingdings" panose="05000000000000000000" pitchFamily="2" charset="2"/>
              <a:buChar char="ü"/>
            </a:pPr>
            <a:r>
              <a:rPr lang="en-GB" i="1" dirty="0"/>
              <a:t>-</a:t>
            </a:r>
            <a:r>
              <a:rPr lang="en-GB" i="1" dirty="0">
                <a:solidFill>
                  <a:srgbClr val="FF0000"/>
                </a:solidFill>
              </a:rPr>
              <a:t>downward sloping demand curve</a:t>
            </a:r>
            <a:r>
              <a:rPr lang="en-GB" i="1" dirty="0"/>
              <a:t>:</a:t>
            </a:r>
            <a:r>
              <a:rPr lang="en-GB" dirty="0"/>
              <a:t> consumer still decides whether he should buy or not</a:t>
            </a:r>
            <a:endParaRPr lang="en-GB" i="1" dirty="0"/>
          </a:p>
          <a:p>
            <a:pPr algn="just">
              <a:buFont typeface="Wingdings" panose="05000000000000000000" pitchFamily="2" charset="2"/>
              <a:buChar char="ü"/>
            </a:pPr>
            <a:endParaRPr lang="en-GB" dirty="0"/>
          </a:p>
          <a:p>
            <a:pPr algn="just"/>
            <a:endParaRPr lang="en-GB" dirty="0"/>
          </a:p>
        </p:txBody>
      </p:sp>
      <p:pic>
        <p:nvPicPr>
          <p:cNvPr id="1026" name="Picture 2" descr="Railways give thumbs up to Rs 1 trn plan to do away with waiting lists |  India News - Business Standard">
            <a:extLst>
              <a:ext uri="{FF2B5EF4-FFF2-40B4-BE49-F238E27FC236}">
                <a16:creationId xmlns:a16="http://schemas.microsoft.com/office/drawing/2014/main" id="{DB339809-3680-347A-A6B4-CECB2A9ED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1981200"/>
            <a:ext cx="4467225" cy="251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19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107" y="381000"/>
            <a:ext cx="9165080" cy="429768"/>
          </a:xfrm>
        </p:spPr>
        <p:txBody>
          <a:bodyPr>
            <a:normAutofit fontScale="90000"/>
          </a:bodyPr>
          <a:lstStyle/>
          <a:p>
            <a:r>
              <a:rPr lang="en-GB" dirty="0"/>
              <a:t>Regulation of monopoly </a:t>
            </a:r>
            <a:r>
              <a:rPr lang="en-GB" sz="2800" dirty="0"/>
              <a:t>(Gregory </a:t>
            </a:r>
            <a:r>
              <a:rPr lang="en-GB" sz="2800" dirty="0" err="1"/>
              <a:t>Mankiw</a:t>
            </a:r>
            <a:r>
              <a:rPr lang="en-GB" sz="2800" dirty="0"/>
              <a:t>)</a:t>
            </a:r>
            <a:endParaRPr lang="en-GB" dirty="0"/>
          </a:p>
        </p:txBody>
      </p:sp>
      <p:sp>
        <p:nvSpPr>
          <p:cNvPr id="3" name="Content Placeholder 2"/>
          <p:cNvSpPr>
            <a:spLocks noGrp="1"/>
          </p:cNvSpPr>
          <p:nvPr>
            <p:ph idx="1"/>
          </p:nvPr>
        </p:nvSpPr>
        <p:spPr>
          <a:xfrm>
            <a:off x="594044" y="1219202"/>
            <a:ext cx="10692765" cy="5333999"/>
          </a:xfrm>
        </p:spPr>
        <p:txBody>
          <a:bodyPr>
            <a:normAutofit fontScale="92500" lnSpcReduction="10000"/>
          </a:bodyPr>
          <a:lstStyle/>
          <a:p>
            <a:pPr algn="just"/>
            <a:r>
              <a:rPr lang="en-GB" i="1" dirty="0"/>
              <a:t>Increasing competition with Antitrust Laws</a:t>
            </a:r>
          </a:p>
          <a:p>
            <a:pPr marL="0" indent="0" algn="just">
              <a:buNone/>
            </a:pPr>
            <a:r>
              <a:rPr lang="en-GB" dirty="0"/>
              <a:t>-</a:t>
            </a:r>
            <a:r>
              <a:rPr lang="en-GB" sz="3000" dirty="0"/>
              <a:t>these are statutes to protect consumers from monopoly practices and ensure fair competition</a:t>
            </a:r>
          </a:p>
          <a:p>
            <a:pPr marL="0" indent="0" algn="just">
              <a:buNone/>
            </a:pPr>
            <a:r>
              <a:rPr lang="en-GB" sz="3000" dirty="0"/>
              <a:t>-Antitrust laws allow govt. to prevent mergers, and to breakup companies</a:t>
            </a:r>
          </a:p>
          <a:p>
            <a:pPr marL="0" indent="0" algn="just">
              <a:buNone/>
            </a:pPr>
            <a:r>
              <a:rPr lang="en-GB" sz="3000" dirty="0"/>
              <a:t>MRTP Act in India (Monopolies and Restrictive Trade Practices) controls monopolies </a:t>
            </a:r>
          </a:p>
          <a:p>
            <a:pPr algn="just"/>
            <a:r>
              <a:rPr lang="en-GB" i="1" dirty="0"/>
              <a:t>Regulation</a:t>
            </a:r>
          </a:p>
          <a:p>
            <a:pPr marL="0" indent="0" algn="just">
              <a:buNone/>
            </a:pPr>
            <a:r>
              <a:rPr lang="en-GB" dirty="0"/>
              <a:t>-</a:t>
            </a:r>
            <a:r>
              <a:rPr lang="en-GB" sz="3000" dirty="0"/>
              <a:t>regulates price e.g. electricity, power</a:t>
            </a:r>
          </a:p>
          <a:p>
            <a:pPr marL="0" indent="0" algn="just">
              <a:buNone/>
            </a:pPr>
            <a:r>
              <a:rPr lang="en-GB" sz="3000" dirty="0"/>
              <a:t>-does not allow companies to charge any price they wish</a:t>
            </a:r>
          </a:p>
          <a:p>
            <a:pPr algn="just"/>
            <a:r>
              <a:rPr lang="en-GB" i="1" dirty="0"/>
              <a:t>Public ownership</a:t>
            </a:r>
          </a:p>
          <a:p>
            <a:pPr marL="0" indent="0" algn="just">
              <a:buNone/>
            </a:pPr>
            <a:r>
              <a:rPr lang="en-GB" dirty="0"/>
              <a:t>-</a:t>
            </a:r>
            <a:r>
              <a:rPr lang="en-GB" sz="3000" dirty="0"/>
              <a:t>govt. becomes the owner</a:t>
            </a:r>
          </a:p>
          <a:p>
            <a:pPr algn="just"/>
            <a:endParaRPr lang="en-GB" dirty="0"/>
          </a:p>
        </p:txBody>
      </p:sp>
    </p:spTree>
    <p:extLst>
      <p:ext uri="{BB962C8B-B14F-4D97-AF65-F5344CB8AC3E}">
        <p14:creationId xmlns:p14="http://schemas.microsoft.com/office/powerpoint/2010/main" val="371012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813E-67EE-FD8C-5911-2D7DAE850CD3}"/>
              </a:ext>
            </a:extLst>
          </p:cNvPr>
          <p:cNvSpPr>
            <a:spLocks noGrp="1"/>
          </p:cNvSpPr>
          <p:nvPr>
            <p:ph type="title"/>
          </p:nvPr>
        </p:nvSpPr>
        <p:spPr>
          <a:xfrm>
            <a:off x="530225" y="394716"/>
            <a:ext cx="7107680" cy="582168"/>
          </a:xfrm>
        </p:spPr>
        <p:txBody>
          <a:bodyPr>
            <a:normAutofit fontScale="90000"/>
          </a:bodyPr>
          <a:lstStyle/>
          <a:p>
            <a:r>
              <a:rPr lang="en-US" sz="3600" dirty="0"/>
              <a:t>Demand Curve under Monopoly</a:t>
            </a:r>
            <a:endParaRPr lang="en-IN" sz="3600" dirty="0"/>
          </a:p>
        </p:txBody>
      </p:sp>
      <p:pic>
        <p:nvPicPr>
          <p:cNvPr id="5" name="Picture 4">
            <a:extLst>
              <a:ext uri="{FF2B5EF4-FFF2-40B4-BE49-F238E27FC236}">
                <a16:creationId xmlns:a16="http://schemas.microsoft.com/office/drawing/2014/main" id="{4CFF413E-1D83-6A6C-4988-DD7885064E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00000"/>
                    </a14:imgEffect>
                  </a14:imgLayer>
                </a14:imgProps>
              </a:ext>
            </a:extLst>
          </a:blip>
          <a:srcRect b="15152"/>
          <a:stretch/>
        </p:blipFill>
        <p:spPr>
          <a:xfrm>
            <a:off x="7464425" y="2121408"/>
            <a:ext cx="3600450" cy="2743200"/>
          </a:xfrm>
          <a:prstGeom prst="rect">
            <a:avLst/>
          </a:prstGeom>
        </p:spPr>
      </p:pic>
      <p:sp>
        <p:nvSpPr>
          <p:cNvPr id="11" name="Content Placeholder 10">
            <a:extLst>
              <a:ext uri="{FF2B5EF4-FFF2-40B4-BE49-F238E27FC236}">
                <a16:creationId xmlns:a16="http://schemas.microsoft.com/office/drawing/2014/main" id="{7A3F6816-066D-09B9-6964-19842AE380EF}"/>
              </a:ext>
            </a:extLst>
          </p:cNvPr>
          <p:cNvSpPr>
            <a:spLocks noGrp="1"/>
          </p:cNvSpPr>
          <p:nvPr>
            <p:ph idx="1"/>
          </p:nvPr>
        </p:nvSpPr>
        <p:spPr>
          <a:xfrm>
            <a:off x="1042545" y="2121408"/>
            <a:ext cx="5431279" cy="2221992"/>
          </a:xfrm>
        </p:spPr>
        <p:txBody>
          <a:bodyPr>
            <a:normAutofit/>
          </a:bodyPr>
          <a:lstStyle/>
          <a:p>
            <a:pPr marL="0" indent="0" algn="just">
              <a:buNone/>
            </a:pPr>
            <a:r>
              <a:rPr lang="en-US" sz="1800" dirty="0">
                <a:solidFill>
                  <a:srgbClr val="000000"/>
                </a:solidFill>
                <a:latin typeface="Bahnschrift" panose="020B0502040204020203" pitchFamily="34" charset="0"/>
              </a:rPr>
              <a:t>A</a:t>
            </a:r>
            <a:r>
              <a:rPr lang="en-US" sz="1800" b="0" i="0" dirty="0">
                <a:solidFill>
                  <a:srgbClr val="000000"/>
                </a:solidFill>
                <a:effectLst/>
                <a:latin typeface="Bahnschrift" panose="020B0502040204020203" pitchFamily="34" charset="0"/>
              </a:rPr>
              <a:t> monopolist can sell a larger quantity only at a lesser price. Hence the MR curve of a monopolist will be downward sloping. As MR curve is downward sloping AR curve also will be downward sloping.</a:t>
            </a:r>
          </a:p>
          <a:p>
            <a:pPr marL="0" indent="0" algn="just">
              <a:buNone/>
            </a:pPr>
            <a:r>
              <a:rPr lang="en-US" dirty="0">
                <a:latin typeface="Bahnschrift" panose="020B0502040204020203" pitchFamily="34" charset="0"/>
              </a:rPr>
              <a:t> </a:t>
            </a:r>
            <a:br>
              <a:rPr lang="en-US" dirty="0">
                <a:latin typeface="Bahnschrift" panose="020B0502040204020203" pitchFamily="34" charset="0"/>
              </a:rPr>
            </a:br>
            <a:endParaRPr lang="en-IN" dirty="0">
              <a:latin typeface="Bahnschrift" panose="020B0502040204020203" pitchFamily="34" charset="0"/>
            </a:endParaRPr>
          </a:p>
        </p:txBody>
      </p:sp>
    </p:spTree>
    <p:extLst>
      <p:ext uri="{BB962C8B-B14F-4D97-AF65-F5344CB8AC3E}">
        <p14:creationId xmlns:p14="http://schemas.microsoft.com/office/powerpoint/2010/main" val="179188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2C74-8E23-D65C-DBF3-5ED0CEA79669}"/>
              </a:ext>
            </a:extLst>
          </p:cNvPr>
          <p:cNvSpPr>
            <a:spLocks noGrp="1"/>
          </p:cNvSpPr>
          <p:nvPr>
            <p:ph type="title"/>
          </p:nvPr>
        </p:nvSpPr>
        <p:spPr/>
        <p:txBody>
          <a:bodyPr/>
          <a:lstStyle/>
          <a:p>
            <a:r>
              <a:rPr lang="en-IN" sz="3200" dirty="0"/>
              <a:t>TC, TR Approach </a:t>
            </a:r>
            <a:br>
              <a:rPr lang="en-IN" dirty="0"/>
            </a:br>
            <a:endParaRPr lang="en-IN" dirty="0"/>
          </a:p>
        </p:txBody>
      </p:sp>
      <p:pic>
        <p:nvPicPr>
          <p:cNvPr id="5" name="Content Placeholder 4">
            <a:extLst>
              <a:ext uri="{FF2B5EF4-FFF2-40B4-BE49-F238E27FC236}">
                <a16:creationId xmlns:a16="http://schemas.microsoft.com/office/drawing/2014/main" id="{59593222-47C3-8545-17C5-E804A6BC7D76}"/>
              </a:ext>
            </a:extLst>
          </p:cNvPr>
          <p:cNvPicPr>
            <a:picLocks noGrp="1" noChangeAspect="1"/>
          </p:cNvPicPr>
          <p:nvPr>
            <p:ph idx="1"/>
          </p:nvPr>
        </p:nvPicPr>
        <p:blipFill>
          <a:blip r:embed="rId2">
            <a:biLevel thresh="75000"/>
          </a:blip>
          <a:stretch>
            <a:fillRect/>
          </a:stretch>
        </p:blipFill>
        <p:spPr>
          <a:xfrm>
            <a:off x="2740025" y="1905000"/>
            <a:ext cx="5181600" cy="3923516"/>
          </a:xfrm>
        </p:spPr>
      </p:pic>
    </p:spTree>
    <p:extLst>
      <p:ext uri="{BB962C8B-B14F-4D97-AF65-F5344CB8AC3E}">
        <p14:creationId xmlns:p14="http://schemas.microsoft.com/office/powerpoint/2010/main" val="3968149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E10C6-66A7-95E0-3DBB-1DDD4A295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CB514-D2E3-B4A0-82AC-3225AD392F90}"/>
              </a:ext>
            </a:extLst>
          </p:cNvPr>
          <p:cNvSpPr>
            <a:spLocks noGrp="1"/>
          </p:cNvSpPr>
          <p:nvPr>
            <p:ph type="title"/>
          </p:nvPr>
        </p:nvSpPr>
        <p:spPr/>
        <p:txBody>
          <a:bodyPr/>
          <a:lstStyle/>
          <a:p>
            <a:r>
              <a:rPr lang="en-IN" sz="3200" dirty="0"/>
              <a:t>MC, MR Approach </a:t>
            </a:r>
            <a:br>
              <a:rPr lang="en-IN" dirty="0"/>
            </a:br>
            <a:endParaRPr lang="en-IN" dirty="0"/>
          </a:p>
        </p:txBody>
      </p:sp>
      <p:pic>
        <p:nvPicPr>
          <p:cNvPr id="7" name="Picture 6">
            <a:extLst>
              <a:ext uri="{FF2B5EF4-FFF2-40B4-BE49-F238E27FC236}">
                <a16:creationId xmlns:a16="http://schemas.microsoft.com/office/drawing/2014/main" id="{1CE4B00C-B799-2D13-F25D-5497F403D5EF}"/>
              </a:ext>
            </a:extLst>
          </p:cNvPr>
          <p:cNvPicPr>
            <a:picLocks noChangeAspect="1"/>
          </p:cNvPicPr>
          <p:nvPr/>
        </p:nvPicPr>
        <p:blipFill>
          <a:blip r:embed="rId2"/>
          <a:stretch>
            <a:fillRect/>
          </a:stretch>
        </p:blipFill>
        <p:spPr>
          <a:xfrm>
            <a:off x="3425825" y="1828800"/>
            <a:ext cx="4381500" cy="4040717"/>
          </a:xfrm>
          <a:prstGeom prst="rect">
            <a:avLst/>
          </a:prstGeom>
        </p:spPr>
      </p:pic>
      <p:sp>
        <p:nvSpPr>
          <p:cNvPr id="3" name="TextBox 2">
            <a:extLst>
              <a:ext uri="{FF2B5EF4-FFF2-40B4-BE49-F238E27FC236}">
                <a16:creationId xmlns:a16="http://schemas.microsoft.com/office/drawing/2014/main" id="{8F7D8121-1246-ACE4-975B-FD86463D3CEF}"/>
              </a:ext>
            </a:extLst>
          </p:cNvPr>
          <p:cNvSpPr txBox="1"/>
          <p:nvPr/>
        </p:nvSpPr>
        <p:spPr>
          <a:xfrm>
            <a:off x="6332303" y="484632"/>
            <a:ext cx="5940510" cy="2062103"/>
          </a:xfrm>
          <a:prstGeom prst="rect">
            <a:avLst/>
          </a:prstGeom>
          <a:noFill/>
        </p:spPr>
        <p:txBody>
          <a:bodyPr wrap="square">
            <a:spAutoFit/>
          </a:bodyPr>
          <a:lstStyle/>
          <a:p>
            <a:r>
              <a:rPr lang="en-US" b="1" dirty="0">
                <a:solidFill>
                  <a:srgbClr val="FF0000"/>
                </a:solidFill>
                <a:latin typeface="Bahnschrift" panose="020B0502040204020203" pitchFamily="34" charset="0"/>
              </a:rPr>
              <a:t>Equilibrium under Monopoly</a:t>
            </a:r>
            <a:br>
              <a:rPr lang="en-US" dirty="0">
                <a:solidFill>
                  <a:srgbClr val="000000"/>
                </a:solidFill>
                <a:latin typeface="Bahnschrift" panose="020B0502040204020203" pitchFamily="34" charset="0"/>
              </a:rPr>
            </a:br>
            <a:r>
              <a:rPr lang="en-US" dirty="0">
                <a:solidFill>
                  <a:srgbClr val="000000"/>
                </a:solidFill>
                <a:latin typeface="Bahnschrift" panose="020B0502040204020203" pitchFamily="34" charset="0"/>
              </a:rPr>
              <a:t>Under monopoly, for the equilibrium and price determination there are two different conditions</a:t>
            </a:r>
            <a:br>
              <a:rPr lang="en-US" dirty="0">
                <a:solidFill>
                  <a:srgbClr val="000000"/>
                </a:solidFill>
                <a:latin typeface="Bahnschrift" panose="020B0502040204020203" pitchFamily="34" charset="0"/>
              </a:rPr>
            </a:br>
            <a:r>
              <a:rPr lang="en-US" dirty="0">
                <a:solidFill>
                  <a:srgbClr val="000000"/>
                </a:solidFill>
                <a:latin typeface="Bahnschrift" panose="020B0502040204020203" pitchFamily="34" charset="0"/>
              </a:rPr>
              <a:t>which are:</a:t>
            </a:r>
            <a:br>
              <a:rPr lang="en-US" dirty="0">
                <a:solidFill>
                  <a:srgbClr val="000000"/>
                </a:solidFill>
                <a:latin typeface="Bahnschrift" panose="020B0502040204020203" pitchFamily="34" charset="0"/>
              </a:rPr>
            </a:br>
            <a:r>
              <a:rPr lang="en-US" dirty="0">
                <a:solidFill>
                  <a:srgbClr val="000000"/>
                </a:solidFill>
                <a:latin typeface="Bahnschrift" panose="020B0502040204020203" pitchFamily="34" charset="0"/>
              </a:rPr>
              <a:t>1. Marginal revenue must be equal to marginal cost.</a:t>
            </a:r>
            <a:br>
              <a:rPr lang="en-US" dirty="0">
                <a:solidFill>
                  <a:srgbClr val="000000"/>
                </a:solidFill>
                <a:latin typeface="Bahnschrift" panose="020B0502040204020203" pitchFamily="34" charset="0"/>
              </a:rPr>
            </a:br>
            <a:r>
              <a:rPr lang="en-US" dirty="0">
                <a:solidFill>
                  <a:srgbClr val="000000"/>
                </a:solidFill>
                <a:latin typeface="Bahnschrift" panose="020B0502040204020203" pitchFamily="34" charset="0"/>
              </a:rPr>
              <a:t>2. MC must intersect MR from below</a:t>
            </a:r>
            <a:br>
              <a:rPr lang="en-US" dirty="0"/>
            </a:br>
            <a:endParaRPr lang="en-IN" dirty="0"/>
          </a:p>
        </p:txBody>
      </p:sp>
    </p:spTree>
    <p:extLst>
      <p:ext uri="{BB962C8B-B14F-4D97-AF65-F5344CB8AC3E}">
        <p14:creationId xmlns:p14="http://schemas.microsoft.com/office/powerpoint/2010/main" val="38929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3A23-C961-C93B-C497-4347E8BDD6D6}"/>
              </a:ext>
            </a:extLst>
          </p:cNvPr>
          <p:cNvSpPr>
            <a:spLocks noGrp="1"/>
          </p:cNvSpPr>
          <p:nvPr>
            <p:ph type="title"/>
          </p:nvPr>
        </p:nvSpPr>
        <p:spPr/>
        <p:txBody>
          <a:bodyPr>
            <a:normAutofit/>
          </a:bodyPr>
          <a:lstStyle/>
          <a:p>
            <a:r>
              <a:rPr lang="en-US" sz="3600" dirty="0"/>
              <a:t>Dumping</a:t>
            </a:r>
            <a:endParaRPr lang="en-IN" sz="3600" dirty="0"/>
          </a:p>
        </p:txBody>
      </p:sp>
      <p:sp>
        <p:nvSpPr>
          <p:cNvPr id="3" name="Content Placeholder 2">
            <a:extLst>
              <a:ext uri="{FF2B5EF4-FFF2-40B4-BE49-F238E27FC236}">
                <a16:creationId xmlns:a16="http://schemas.microsoft.com/office/drawing/2014/main" id="{D7557AF7-0F67-D075-B83B-E3BAF4357991}"/>
              </a:ext>
            </a:extLst>
          </p:cNvPr>
          <p:cNvSpPr>
            <a:spLocks noGrp="1"/>
          </p:cNvSpPr>
          <p:nvPr>
            <p:ph idx="1"/>
          </p:nvPr>
        </p:nvSpPr>
        <p:spPr>
          <a:xfrm>
            <a:off x="1216025" y="1828800"/>
            <a:ext cx="7239000" cy="1840992"/>
          </a:xfrm>
        </p:spPr>
        <p:txBody>
          <a:bodyPr>
            <a:normAutofit/>
          </a:bodyPr>
          <a:lstStyle/>
          <a:p>
            <a:pPr algn="just">
              <a:buFont typeface="Wingdings" panose="05000000000000000000" pitchFamily="2" charset="2"/>
              <a:buChar char="ü"/>
            </a:pPr>
            <a:r>
              <a:rPr lang="en-US" sz="1800" b="0" i="0" dirty="0">
                <a:solidFill>
                  <a:srgbClr val="000000"/>
                </a:solidFill>
                <a:effectLst/>
                <a:latin typeface="TimesNewRomanPSMT"/>
              </a:rPr>
              <a:t>It means a monopolist sells his product at a higher price in the home market and lower price in the international market.</a:t>
            </a:r>
          </a:p>
          <a:p>
            <a:pPr marL="0" indent="0" algn="just">
              <a:buNone/>
            </a:pPr>
            <a:r>
              <a:rPr lang="en-US" dirty="0"/>
              <a:t> </a:t>
            </a:r>
            <a:br>
              <a:rPr lang="en-US" dirty="0"/>
            </a:br>
            <a:endParaRPr lang="en-IN" dirty="0"/>
          </a:p>
        </p:txBody>
      </p:sp>
      <p:sp>
        <p:nvSpPr>
          <p:cNvPr id="4" name="Title 1">
            <a:extLst>
              <a:ext uri="{FF2B5EF4-FFF2-40B4-BE49-F238E27FC236}">
                <a16:creationId xmlns:a16="http://schemas.microsoft.com/office/drawing/2014/main" id="{587D70DC-D0F1-C0ED-7BED-0CB2D40B7FAD}"/>
              </a:ext>
            </a:extLst>
          </p:cNvPr>
          <p:cNvSpPr txBox="1">
            <a:spLocks/>
          </p:cNvSpPr>
          <p:nvPr/>
        </p:nvSpPr>
        <p:spPr>
          <a:xfrm>
            <a:off x="1041667" y="2667000"/>
            <a:ext cx="9801701" cy="1609344"/>
          </a:xfrm>
          <a:prstGeom prst="rect">
            <a:avLst/>
          </a:prstGeom>
        </p:spPr>
        <p:txBody>
          <a:bodyPr vert="horz" lIns="91440" tIns="45720" rIns="91440" bIns="45720" rtlCol="0" anchor="ctr">
            <a:normAutofit/>
          </a:bodyPr>
          <a:lstStyle>
            <a:lvl1pPr algn="l" defTabSz="891083" rtl="0" eaLnBrk="1" latinLnBrk="0" hangingPunct="1">
              <a:lnSpc>
                <a:spcPct val="90000"/>
              </a:lnSpc>
              <a:spcBef>
                <a:spcPct val="0"/>
              </a:spcBef>
              <a:buNone/>
              <a:defRPr sz="5262"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t>Price Discrimination</a:t>
            </a:r>
          </a:p>
          <a:p>
            <a:endParaRPr lang="en-IN" sz="3600" dirty="0"/>
          </a:p>
        </p:txBody>
      </p:sp>
      <p:sp>
        <p:nvSpPr>
          <p:cNvPr id="6" name="TextBox 5">
            <a:extLst>
              <a:ext uri="{FF2B5EF4-FFF2-40B4-BE49-F238E27FC236}">
                <a16:creationId xmlns:a16="http://schemas.microsoft.com/office/drawing/2014/main" id="{F8742665-DDDF-40B5-8140-C4A7138E1D1B}"/>
              </a:ext>
            </a:extLst>
          </p:cNvPr>
          <p:cNvSpPr txBox="1"/>
          <p:nvPr/>
        </p:nvSpPr>
        <p:spPr>
          <a:xfrm>
            <a:off x="1223147" y="3810000"/>
            <a:ext cx="7384278" cy="2031325"/>
          </a:xfrm>
          <a:prstGeom prst="rect">
            <a:avLst/>
          </a:prstGeom>
          <a:noFill/>
        </p:spPr>
        <p:txBody>
          <a:bodyPr wrap="square">
            <a:spAutoFit/>
          </a:bodyPr>
          <a:lstStyle/>
          <a:p>
            <a:pPr marL="285750" indent="-285750" algn="just">
              <a:buFont typeface="Wingdings" panose="05000000000000000000" pitchFamily="2" charset="2"/>
              <a:buChar char="ü"/>
            </a:pPr>
            <a:r>
              <a:rPr lang="en-US" dirty="0">
                <a:solidFill>
                  <a:srgbClr val="000000"/>
                </a:solidFill>
                <a:latin typeface="TimesNewRomanPSMT"/>
              </a:rPr>
              <a:t>lt is the act of charging different prices for the same product from different consumers. </a:t>
            </a:r>
          </a:p>
          <a:p>
            <a:pPr marL="285750" indent="-285750" algn="just">
              <a:buFont typeface="Wingdings" panose="05000000000000000000" pitchFamily="2" charset="2"/>
              <a:buChar char="ü"/>
            </a:pPr>
            <a:r>
              <a:rPr lang="en-US" dirty="0">
                <a:solidFill>
                  <a:srgbClr val="000000"/>
                </a:solidFill>
                <a:latin typeface="TimesNewRomanPSMT"/>
              </a:rPr>
              <a:t>For example, a doctor charges different fees from poor and rich patient </a:t>
            </a:r>
          </a:p>
          <a:p>
            <a:pPr marL="285750" indent="-285750" algn="just">
              <a:buFont typeface="Wingdings" panose="05000000000000000000" pitchFamily="2" charset="2"/>
              <a:buChar char="ü"/>
            </a:pPr>
            <a:r>
              <a:rPr lang="en-US" dirty="0">
                <a:solidFill>
                  <a:srgbClr val="000000"/>
                </a:solidFill>
                <a:latin typeface="TimesNewRomanPSMT"/>
              </a:rPr>
              <a:t>for electricity low rates are charged for domestic consumption and high rate for commercial consumption.</a:t>
            </a:r>
          </a:p>
          <a:p>
            <a:pPr algn="just"/>
            <a:r>
              <a:rPr lang="en-US" dirty="0">
                <a:solidFill>
                  <a:srgbClr val="000000"/>
                </a:solidFill>
                <a:latin typeface="TimesNewRomanPSMT"/>
              </a:rPr>
              <a:t> </a:t>
            </a:r>
            <a:br>
              <a:rPr lang="en-US" dirty="0"/>
            </a:br>
            <a:endParaRPr lang="en-IN" dirty="0"/>
          </a:p>
        </p:txBody>
      </p:sp>
    </p:spTree>
    <p:extLst>
      <p:ext uri="{BB962C8B-B14F-4D97-AF65-F5344CB8AC3E}">
        <p14:creationId xmlns:p14="http://schemas.microsoft.com/office/powerpoint/2010/main" val="155386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Monopolistic competition</a:t>
            </a:r>
          </a:p>
        </p:txBody>
      </p:sp>
      <p:sp>
        <p:nvSpPr>
          <p:cNvPr id="3" name="Content Placeholder 2"/>
          <p:cNvSpPr>
            <a:spLocks noGrp="1"/>
          </p:cNvSpPr>
          <p:nvPr>
            <p:ph idx="1"/>
          </p:nvPr>
        </p:nvSpPr>
        <p:spPr/>
        <p:txBody>
          <a:bodyPr>
            <a:normAutofit/>
          </a:bodyPr>
          <a:lstStyle/>
          <a:p>
            <a:pPr marL="0" indent="0">
              <a:buNone/>
            </a:pPr>
            <a:r>
              <a:rPr lang="en-GB" i="1" dirty="0"/>
              <a:t>A market situation in which there are large number of buyers and sellers dealing in a differentiated product</a:t>
            </a:r>
          </a:p>
          <a:p>
            <a:r>
              <a:rPr lang="en-GB" dirty="0"/>
              <a:t>Combination of perfect competition and monopoly</a:t>
            </a:r>
          </a:p>
          <a:p>
            <a:r>
              <a:rPr lang="en-GB" dirty="0"/>
              <a:t>Products produced by different sellers are not identical but close substitutes</a:t>
            </a:r>
          </a:p>
          <a:p>
            <a:pPr marL="0" indent="0">
              <a:buNone/>
            </a:pPr>
            <a:r>
              <a:rPr lang="en-GB" dirty="0"/>
              <a:t>e.g. different brands of soap</a:t>
            </a:r>
          </a:p>
          <a:p>
            <a:r>
              <a:rPr lang="en-GB" dirty="0"/>
              <a:t>Product of each seller has a unique feature, so he has a monopoly on his product, but products are close substitutes and there are large no. of buyers and sellers</a:t>
            </a:r>
          </a:p>
        </p:txBody>
      </p:sp>
    </p:spTree>
    <p:extLst>
      <p:ext uri="{BB962C8B-B14F-4D97-AF65-F5344CB8AC3E}">
        <p14:creationId xmlns:p14="http://schemas.microsoft.com/office/powerpoint/2010/main" val="291758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25" y="0"/>
            <a:ext cx="9801701" cy="1609344"/>
          </a:xfrm>
        </p:spPr>
        <p:txBody>
          <a:bodyPr/>
          <a:lstStyle/>
          <a:p>
            <a:r>
              <a:rPr lang="en-GB" dirty="0"/>
              <a:t>Monopolistic competition: Features </a:t>
            </a:r>
          </a:p>
        </p:txBody>
      </p:sp>
      <p:sp>
        <p:nvSpPr>
          <p:cNvPr id="3" name="Content Placeholder 2"/>
          <p:cNvSpPr>
            <a:spLocks noGrp="1"/>
          </p:cNvSpPr>
          <p:nvPr>
            <p:ph idx="1"/>
          </p:nvPr>
        </p:nvSpPr>
        <p:spPr>
          <a:xfrm>
            <a:off x="594044" y="1295401"/>
            <a:ext cx="10692765" cy="4830764"/>
          </a:xfrm>
        </p:spPr>
        <p:txBody>
          <a:bodyPr>
            <a:normAutofit/>
          </a:bodyPr>
          <a:lstStyle/>
          <a:p>
            <a:r>
              <a:rPr lang="en-GB" i="1" dirty="0"/>
              <a:t>Large no. of buyers and sellers</a:t>
            </a:r>
            <a:r>
              <a:rPr lang="en-GB" dirty="0"/>
              <a:t>: Not as  large as in perfect competition- each buyer represents an insignificant part of total</a:t>
            </a:r>
          </a:p>
          <a:p>
            <a:r>
              <a:rPr lang="en-GB" i="1" dirty="0"/>
              <a:t>Product differentiation</a:t>
            </a:r>
            <a:r>
              <a:rPr lang="en-GB" dirty="0"/>
              <a:t>: Each product has a unique feature that gives it monopoly – colour, shape, quality, packing . </a:t>
            </a:r>
          </a:p>
          <a:p>
            <a:r>
              <a:rPr lang="en-GB" i="1" dirty="0"/>
              <a:t>Selling cost</a:t>
            </a:r>
            <a:r>
              <a:rPr lang="en-GB" dirty="0"/>
              <a:t>: close substitutes =&gt; acute competition, thus expenditure on advertisement and sales promotion is high</a:t>
            </a:r>
          </a:p>
          <a:p>
            <a:r>
              <a:rPr lang="en-GB" i="1" dirty="0"/>
              <a:t>Freedom of entry and exit</a:t>
            </a:r>
            <a:r>
              <a:rPr lang="en-GB" dirty="0"/>
              <a:t>: new firms can enter, loss making firms can leave industry at any time</a:t>
            </a:r>
          </a:p>
          <a:p>
            <a:r>
              <a:rPr lang="en-GB" i="1" dirty="0"/>
              <a:t>Imperfect knowledge</a:t>
            </a:r>
            <a:r>
              <a:rPr lang="en-GB" dirty="0"/>
              <a:t>: info about market conditions –price, quality, cost not uniformly available</a:t>
            </a:r>
          </a:p>
        </p:txBody>
      </p:sp>
    </p:spTree>
    <p:extLst>
      <p:ext uri="{BB962C8B-B14F-4D97-AF65-F5344CB8AC3E}">
        <p14:creationId xmlns:p14="http://schemas.microsoft.com/office/powerpoint/2010/main" val="1292610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225E7-A029-0C7A-E881-33D63BDF42BE}"/>
              </a:ext>
            </a:extLst>
          </p:cNvPr>
          <p:cNvPicPr>
            <a:picLocks noChangeAspect="1"/>
          </p:cNvPicPr>
          <p:nvPr/>
        </p:nvPicPr>
        <p:blipFill>
          <a:blip r:embed="rId2"/>
          <a:stretch>
            <a:fillRect/>
          </a:stretch>
        </p:blipFill>
        <p:spPr>
          <a:xfrm>
            <a:off x="463011" y="285346"/>
            <a:ext cx="7705064" cy="2868512"/>
          </a:xfrm>
          <a:prstGeom prst="rect">
            <a:avLst/>
          </a:prstGeom>
        </p:spPr>
      </p:pic>
      <p:pic>
        <p:nvPicPr>
          <p:cNvPr id="5" name="Picture 4">
            <a:extLst>
              <a:ext uri="{FF2B5EF4-FFF2-40B4-BE49-F238E27FC236}">
                <a16:creationId xmlns:a16="http://schemas.microsoft.com/office/drawing/2014/main" id="{35FA007B-6489-1FEC-3272-9C3F9EBB92EE}"/>
              </a:ext>
            </a:extLst>
          </p:cNvPr>
          <p:cNvPicPr>
            <a:picLocks noChangeAspect="1"/>
          </p:cNvPicPr>
          <p:nvPr/>
        </p:nvPicPr>
        <p:blipFill>
          <a:blip r:embed="rId3"/>
          <a:stretch>
            <a:fillRect/>
          </a:stretch>
        </p:blipFill>
        <p:spPr>
          <a:xfrm>
            <a:off x="3372073" y="2942920"/>
            <a:ext cx="7705064" cy="3629735"/>
          </a:xfrm>
          <a:prstGeom prst="rect">
            <a:avLst/>
          </a:prstGeom>
        </p:spPr>
      </p:pic>
    </p:spTree>
    <p:extLst>
      <p:ext uri="{BB962C8B-B14F-4D97-AF65-F5344CB8AC3E}">
        <p14:creationId xmlns:p14="http://schemas.microsoft.com/office/powerpoint/2010/main" val="246423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72295-9827-894F-2E4E-2D47A471982A}"/>
              </a:ext>
            </a:extLst>
          </p:cNvPr>
          <p:cNvPicPr>
            <a:picLocks noChangeAspect="1"/>
          </p:cNvPicPr>
          <p:nvPr/>
        </p:nvPicPr>
        <p:blipFill>
          <a:blip r:embed="rId2"/>
          <a:stretch>
            <a:fillRect/>
          </a:stretch>
        </p:blipFill>
        <p:spPr>
          <a:xfrm>
            <a:off x="371002" y="511037"/>
            <a:ext cx="7862878" cy="2376501"/>
          </a:xfrm>
          <a:prstGeom prst="rect">
            <a:avLst/>
          </a:prstGeom>
        </p:spPr>
      </p:pic>
      <p:pic>
        <p:nvPicPr>
          <p:cNvPr id="5" name="Picture 4">
            <a:extLst>
              <a:ext uri="{FF2B5EF4-FFF2-40B4-BE49-F238E27FC236}">
                <a16:creationId xmlns:a16="http://schemas.microsoft.com/office/drawing/2014/main" id="{2D9596E5-F431-1F48-E447-AAFBE5147F25}"/>
              </a:ext>
            </a:extLst>
          </p:cNvPr>
          <p:cNvPicPr>
            <a:picLocks noChangeAspect="1"/>
          </p:cNvPicPr>
          <p:nvPr/>
        </p:nvPicPr>
        <p:blipFill>
          <a:blip r:embed="rId3"/>
          <a:stretch>
            <a:fillRect/>
          </a:stretch>
        </p:blipFill>
        <p:spPr>
          <a:xfrm>
            <a:off x="3159128" y="3057889"/>
            <a:ext cx="7816462" cy="3712600"/>
          </a:xfrm>
          <a:prstGeom prst="rect">
            <a:avLst/>
          </a:prstGeom>
        </p:spPr>
      </p:pic>
    </p:spTree>
    <p:extLst>
      <p:ext uri="{BB962C8B-B14F-4D97-AF65-F5344CB8AC3E}">
        <p14:creationId xmlns:p14="http://schemas.microsoft.com/office/powerpoint/2010/main" val="295451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4D14-AF9A-333F-F5A5-A01937D8F996}"/>
              </a:ext>
            </a:extLst>
          </p:cNvPr>
          <p:cNvSpPr>
            <a:spLocks noGrp="1"/>
          </p:cNvSpPr>
          <p:nvPr>
            <p:ph type="title"/>
          </p:nvPr>
        </p:nvSpPr>
        <p:spPr/>
        <p:txBody>
          <a:bodyPr/>
          <a:lstStyle/>
          <a:p>
            <a:r>
              <a:rPr lang="en-IN" dirty="0"/>
              <a:t>Perfect Competition</a:t>
            </a:r>
          </a:p>
        </p:txBody>
      </p:sp>
      <p:sp>
        <p:nvSpPr>
          <p:cNvPr id="3" name="Content Placeholder 2">
            <a:extLst>
              <a:ext uri="{FF2B5EF4-FFF2-40B4-BE49-F238E27FC236}">
                <a16:creationId xmlns:a16="http://schemas.microsoft.com/office/drawing/2014/main" id="{4D274199-809B-F2A4-461C-ED368A4D1003}"/>
              </a:ext>
            </a:extLst>
          </p:cNvPr>
          <p:cNvSpPr>
            <a:spLocks noGrp="1"/>
          </p:cNvSpPr>
          <p:nvPr>
            <p:ph sz="half" idx="1"/>
          </p:nvPr>
        </p:nvSpPr>
        <p:spPr>
          <a:xfrm>
            <a:off x="1534639" y="2352910"/>
            <a:ext cx="8811572" cy="3876127"/>
          </a:xfrm>
        </p:spPr>
        <p:txBody>
          <a:bodyPr/>
          <a:lstStyle/>
          <a:p>
            <a:r>
              <a:rPr lang="en-US" dirty="0">
                <a:latin typeface="Times New Roman" panose="02020603050405020304" pitchFamily="18" charset="0"/>
                <a:cs typeface="Times New Roman" panose="02020603050405020304" pitchFamily="18" charset="0"/>
              </a:rPr>
              <a:t> Perfect competition is defined as a market structure in which an individual firm producing homogenous commodities cannot influence the prevailing market price of the product on its own.</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Perfect competition is a market structure characterized by complete absence of rivalry among individual firms.</a:t>
            </a:r>
          </a:p>
          <a:p>
            <a:endParaRPr lang="en-IN" dirty="0"/>
          </a:p>
        </p:txBody>
      </p:sp>
    </p:spTree>
    <p:extLst>
      <p:ext uri="{BB962C8B-B14F-4D97-AF65-F5344CB8AC3E}">
        <p14:creationId xmlns:p14="http://schemas.microsoft.com/office/powerpoint/2010/main" val="393987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E4DBF-9D19-6023-C91E-64FE57043F57}"/>
              </a:ext>
            </a:extLst>
          </p:cNvPr>
          <p:cNvPicPr>
            <a:picLocks noChangeAspect="1"/>
          </p:cNvPicPr>
          <p:nvPr/>
        </p:nvPicPr>
        <p:blipFill>
          <a:blip r:embed="rId2"/>
          <a:stretch>
            <a:fillRect/>
          </a:stretch>
        </p:blipFill>
        <p:spPr>
          <a:xfrm>
            <a:off x="1574379" y="436363"/>
            <a:ext cx="7788612" cy="4465223"/>
          </a:xfrm>
          <a:prstGeom prst="rect">
            <a:avLst/>
          </a:prstGeom>
        </p:spPr>
      </p:pic>
    </p:spTree>
    <p:extLst>
      <p:ext uri="{BB962C8B-B14F-4D97-AF65-F5344CB8AC3E}">
        <p14:creationId xmlns:p14="http://schemas.microsoft.com/office/powerpoint/2010/main" val="124523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D6EE3B-439F-F9DA-C8F8-8C690DEF8E97}"/>
              </a:ext>
            </a:extLst>
          </p:cNvPr>
          <p:cNvPicPr>
            <a:picLocks noChangeAspect="1"/>
          </p:cNvPicPr>
          <p:nvPr/>
        </p:nvPicPr>
        <p:blipFill>
          <a:blip r:embed="rId2"/>
          <a:stretch>
            <a:fillRect/>
          </a:stretch>
        </p:blipFill>
        <p:spPr>
          <a:xfrm>
            <a:off x="1928185" y="1337593"/>
            <a:ext cx="7788612" cy="3527619"/>
          </a:xfrm>
          <a:prstGeom prst="rect">
            <a:avLst/>
          </a:prstGeom>
        </p:spPr>
      </p:pic>
    </p:spTree>
    <p:extLst>
      <p:ext uri="{BB962C8B-B14F-4D97-AF65-F5344CB8AC3E}">
        <p14:creationId xmlns:p14="http://schemas.microsoft.com/office/powerpoint/2010/main" val="188898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Oligopoly </a:t>
            </a:r>
          </a:p>
        </p:txBody>
      </p:sp>
      <p:sp>
        <p:nvSpPr>
          <p:cNvPr id="3" name="Content Placeholder 2"/>
          <p:cNvSpPr>
            <a:spLocks noGrp="1"/>
          </p:cNvSpPr>
          <p:nvPr>
            <p:ph idx="1"/>
          </p:nvPr>
        </p:nvSpPr>
        <p:spPr/>
        <p:txBody>
          <a:bodyPr/>
          <a:lstStyle/>
          <a:p>
            <a:pPr marL="0" indent="0">
              <a:buNone/>
            </a:pPr>
            <a:r>
              <a:rPr lang="en-GB" dirty="0"/>
              <a:t>Market situation in which there are few sellers selling either a homogenous or differentiated product</a:t>
            </a:r>
          </a:p>
          <a:p>
            <a:pPr marL="0" indent="0">
              <a:buNone/>
            </a:pPr>
            <a:r>
              <a:rPr lang="en-GB" dirty="0"/>
              <a:t>e.g. aviation industry, telecommunication industry</a:t>
            </a:r>
          </a:p>
          <a:p>
            <a:pPr marL="0" indent="0">
              <a:buNone/>
            </a:pPr>
            <a:endParaRPr lang="en-GB" dirty="0"/>
          </a:p>
        </p:txBody>
      </p:sp>
    </p:spTree>
    <p:extLst>
      <p:ext uri="{BB962C8B-B14F-4D97-AF65-F5344CB8AC3E}">
        <p14:creationId xmlns:p14="http://schemas.microsoft.com/office/powerpoint/2010/main" val="67975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Oligopoly: features</a:t>
            </a:r>
          </a:p>
        </p:txBody>
      </p:sp>
      <p:sp>
        <p:nvSpPr>
          <p:cNvPr id="3" name="Content Placeholder 2"/>
          <p:cNvSpPr>
            <a:spLocks noGrp="1"/>
          </p:cNvSpPr>
          <p:nvPr>
            <p:ph idx="1"/>
          </p:nvPr>
        </p:nvSpPr>
        <p:spPr>
          <a:xfrm>
            <a:off x="594044" y="2057400"/>
            <a:ext cx="10692765" cy="3810000"/>
          </a:xfrm>
        </p:spPr>
        <p:txBody>
          <a:bodyPr>
            <a:normAutofit/>
          </a:bodyPr>
          <a:lstStyle/>
          <a:p>
            <a:r>
              <a:rPr lang="en-GB" i="1" dirty="0"/>
              <a:t>Few sellers: </a:t>
            </a:r>
            <a:r>
              <a:rPr lang="en-GB" dirty="0"/>
              <a:t>Few sellers dominate the entire industry; influence price of each other</a:t>
            </a:r>
          </a:p>
          <a:p>
            <a:r>
              <a:rPr lang="en-GB" i="1" dirty="0"/>
              <a:t>Homogenous/differentiated product:</a:t>
            </a:r>
            <a:r>
              <a:rPr lang="en-GB" dirty="0"/>
              <a:t> products may be homogenous in some cases e.g. petrol, and differentiated in others e.g. automobiles</a:t>
            </a:r>
          </a:p>
          <a:p>
            <a:r>
              <a:rPr lang="en-GB" dirty="0"/>
              <a:t>Barriers to entry: No legal barriers, but economic barriers like huge investment requirement, strong consumer loyalty to existing brands, </a:t>
            </a:r>
            <a:r>
              <a:rPr lang="en-GB" dirty="0" err="1"/>
              <a:t>etc</a:t>
            </a:r>
            <a:endParaRPr lang="en-GB" dirty="0"/>
          </a:p>
        </p:txBody>
      </p:sp>
    </p:spTree>
    <p:extLst>
      <p:ext uri="{BB962C8B-B14F-4D97-AF65-F5344CB8AC3E}">
        <p14:creationId xmlns:p14="http://schemas.microsoft.com/office/powerpoint/2010/main" val="3161082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2" name="Content Placeholder 1"/>
          <p:cNvSpPr>
            <a:spLocks noGrp="1"/>
          </p:cNvSpPr>
          <p:nvPr>
            <p:ph idx="1"/>
          </p:nvPr>
        </p:nvSpPr>
        <p:spPr/>
        <p:txBody>
          <a:bodyPr/>
          <a:lstStyle/>
          <a:p>
            <a:r>
              <a:rPr lang="en-GB" i="1" dirty="0"/>
              <a:t>Mutual interdependence</a:t>
            </a:r>
            <a:r>
              <a:rPr lang="en-GB" dirty="0"/>
              <a:t>: influenced by each other’s decision</a:t>
            </a:r>
          </a:p>
          <a:p>
            <a:r>
              <a:rPr lang="en-GB" i="1" dirty="0"/>
              <a:t>Existence of price rigidity: </a:t>
            </a:r>
            <a:r>
              <a:rPr lang="en-GB" dirty="0"/>
              <a:t>Firms prefer not to change price, as it will not be beneficial </a:t>
            </a:r>
          </a:p>
          <a:p>
            <a:r>
              <a:rPr lang="en-GB" i="1" dirty="0"/>
              <a:t>Indeterminate demand curve</a:t>
            </a:r>
            <a:r>
              <a:rPr lang="en-GB" dirty="0"/>
              <a:t>: Uncertain behaviour patterns. Demand is not stable as each firm keeps an eye on its rivals to change strategies</a:t>
            </a:r>
          </a:p>
          <a:p>
            <a:endParaRPr lang="en-GB" dirty="0"/>
          </a:p>
        </p:txBody>
      </p:sp>
    </p:spTree>
    <p:extLst>
      <p:ext uri="{BB962C8B-B14F-4D97-AF65-F5344CB8AC3E}">
        <p14:creationId xmlns:p14="http://schemas.microsoft.com/office/powerpoint/2010/main" val="2934893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Kinked demand curve</a:t>
            </a:r>
          </a:p>
        </p:txBody>
      </p:sp>
      <p:sp>
        <p:nvSpPr>
          <p:cNvPr id="3" name="Content Placeholder 2"/>
          <p:cNvSpPr>
            <a:spLocks noGrp="1"/>
          </p:cNvSpPr>
          <p:nvPr>
            <p:ph idx="1"/>
          </p:nvPr>
        </p:nvSpPr>
        <p:spPr/>
        <p:txBody>
          <a:bodyPr/>
          <a:lstStyle/>
          <a:p>
            <a:r>
              <a:rPr lang="en-GB" dirty="0"/>
              <a:t>Developed by Paul M </a:t>
            </a:r>
            <a:r>
              <a:rPr lang="en-GB" dirty="0" err="1"/>
              <a:t>Sweezy</a:t>
            </a:r>
            <a:endParaRPr lang="en-GB" dirty="0"/>
          </a:p>
          <a:p>
            <a:r>
              <a:rPr lang="en-GB" dirty="0"/>
              <a:t>Explains price rigidity under oligopoly </a:t>
            </a:r>
          </a:p>
          <a:p>
            <a:endParaRPr lang="en-GB" dirty="0"/>
          </a:p>
          <a:p>
            <a:pPr marL="0" indent="0">
              <a:buNone/>
            </a:pPr>
            <a:r>
              <a:rPr lang="en-GB" dirty="0"/>
              <a:t>Assumptions: </a:t>
            </a:r>
          </a:p>
          <a:p>
            <a:pPr>
              <a:buFontTx/>
              <a:buChar char="-"/>
            </a:pPr>
            <a:r>
              <a:rPr lang="en-GB" dirty="0">
                <a:solidFill>
                  <a:srgbClr val="FF0000"/>
                </a:solidFill>
              </a:rPr>
              <a:t>If a firm increases its price others will not</a:t>
            </a:r>
          </a:p>
          <a:p>
            <a:pPr>
              <a:buFontTx/>
              <a:buChar char="-"/>
            </a:pPr>
            <a:r>
              <a:rPr lang="en-GB" dirty="0">
                <a:solidFill>
                  <a:srgbClr val="00B050"/>
                </a:solidFill>
              </a:rPr>
              <a:t>If a firm decreases its price, others will</a:t>
            </a:r>
          </a:p>
        </p:txBody>
      </p:sp>
    </p:spTree>
    <p:extLst>
      <p:ext uri="{BB962C8B-B14F-4D97-AF65-F5344CB8AC3E}">
        <p14:creationId xmlns:p14="http://schemas.microsoft.com/office/powerpoint/2010/main" val="501131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7425" y="457200"/>
            <a:ext cx="10525125"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961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95084" y="838200"/>
            <a:ext cx="7012741" cy="561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7825" y="762000"/>
            <a:ext cx="4648200" cy="4062651"/>
          </a:xfrm>
          <a:prstGeom prst="rect">
            <a:avLst/>
          </a:prstGeom>
          <a:noFill/>
        </p:spPr>
        <p:txBody>
          <a:bodyPr wrap="square" rtlCol="0">
            <a:spAutoFit/>
          </a:bodyPr>
          <a:lstStyle/>
          <a:p>
            <a:pPr marL="285750" indent="-285750">
              <a:buFont typeface="Arial" pitchFamily="34" charset="0"/>
              <a:buChar char="•"/>
            </a:pPr>
            <a:r>
              <a:rPr lang="en-GB" sz="2400" dirty="0"/>
              <a:t>The kink at point A creates a discontinuity in the MR curve</a:t>
            </a:r>
          </a:p>
          <a:p>
            <a:pPr marL="285750" indent="-285750">
              <a:buFont typeface="Arial" pitchFamily="34" charset="0"/>
              <a:buChar char="•"/>
            </a:pPr>
            <a:r>
              <a:rPr lang="en-GB" sz="2400" dirty="0"/>
              <a:t>MR remains unchanged between points B and C</a:t>
            </a:r>
          </a:p>
          <a:p>
            <a:pPr marL="285750" indent="-285750">
              <a:buFont typeface="Arial" pitchFamily="34" charset="0"/>
              <a:buChar char="•"/>
            </a:pPr>
            <a:r>
              <a:rPr lang="en-GB" sz="2400" dirty="0"/>
              <a:t>Even if cost increases and MC shifts from MC2 to MC1, there will be no change in equilibrium price and quantity </a:t>
            </a:r>
            <a:endParaRPr lang="en-GB" dirty="0"/>
          </a:p>
          <a:p>
            <a:endParaRPr lang="en-GB" dirty="0"/>
          </a:p>
        </p:txBody>
      </p:sp>
    </p:spTree>
    <p:extLst>
      <p:ext uri="{BB962C8B-B14F-4D97-AF65-F5344CB8AC3E}">
        <p14:creationId xmlns:p14="http://schemas.microsoft.com/office/powerpoint/2010/main" val="727577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1149" y="457200"/>
            <a:ext cx="8485274"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070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Collusive oligopoly</a:t>
            </a:r>
          </a:p>
        </p:txBody>
      </p:sp>
      <p:sp>
        <p:nvSpPr>
          <p:cNvPr id="3" name="Content Placeholder 2"/>
          <p:cNvSpPr>
            <a:spLocks noGrp="1"/>
          </p:cNvSpPr>
          <p:nvPr>
            <p:ph idx="1"/>
          </p:nvPr>
        </p:nvSpPr>
        <p:spPr/>
        <p:txBody>
          <a:bodyPr>
            <a:normAutofit/>
          </a:bodyPr>
          <a:lstStyle/>
          <a:p>
            <a:pPr marL="0" indent="0">
              <a:buNone/>
            </a:pPr>
            <a:r>
              <a:rPr lang="en-GB" dirty="0"/>
              <a:t>To avoid price war and loss, firms enter into an agreement regarding uniform price and output. This is known as collusion.</a:t>
            </a:r>
          </a:p>
          <a:p>
            <a:pPr marL="0" indent="0">
              <a:buNone/>
            </a:pPr>
            <a:endParaRPr lang="en-GB" dirty="0"/>
          </a:p>
          <a:p>
            <a:pPr marL="0" indent="0">
              <a:buNone/>
            </a:pPr>
            <a:r>
              <a:rPr lang="en-GB" i="1" dirty="0"/>
              <a:t>A situation in which two or more firms jointly set their prices or output, divide the market among them or make the business decisions</a:t>
            </a:r>
          </a:p>
          <a:p>
            <a:pPr>
              <a:buFontTx/>
              <a:buChar char="-"/>
            </a:pPr>
            <a:r>
              <a:rPr lang="en-GB" dirty="0"/>
              <a:t>helps preventing uncertainties, entry of new firms, strengthens bargaining power of firms against buyers</a:t>
            </a:r>
          </a:p>
          <a:p>
            <a:pPr>
              <a:buFontTx/>
              <a:buChar char="-"/>
            </a:pPr>
            <a:r>
              <a:rPr lang="en-GB" dirty="0"/>
              <a:t>Collusion can be formal/tacit</a:t>
            </a:r>
          </a:p>
          <a:p>
            <a:pPr>
              <a:buFontTx/>
              <a:buChar char="-"/>
            </a:pPr>
            <a:endParaRPr lang="en-GB" dirty="0"/>
          </a:p>
        </p:txBody>
      </p:sp>
    </p:spTree>
    <p:extLst>
      <p:ext uri="{BB962C8B-B14F-4D97-AF65-F5344CB8AC3E}">
        <p14:creationId xmlns:p14="http://schemas.microsoft.com/office/powerpoint/2010/main" val="63070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7391-232F-C1BF-E738-A4C0167A52ED}"/>
              </a:ext>
            </a:extLst>
          </p:cNvPr>
          <p:cNvSpPr>
            <a:spLocks noGrp="1"/>
          </p:cNvSpPr>
          <p:nvPr>
            <p:ph type="title"/>
          </p:nvPr>
        </p:nvSpPr>
        <p:spPr/>
        <p:txBody>
          <a:bodyPr/>
          <a:lstStyle/>
          <a:p>
            <a:r>
              <a:rPr lang="en-IN" dirty="0"/>
              <a:t>Features of Perfect Competition</a:t>
            </a:r>
          </a:p>
        </p:txBody>
      </p:sp>
      <p:sp>
        <p:nvSpPr>
          <p:cNvPr id="3" name="Content Placeholder 2">
            <a:extLst>
              <a:ext uri="{FF2B5EF4-FFF2-40B4-BE49-F238E27FC236}">
                <a16:creationId xmlns:a16="http://schemas.microsoft.com/office/drawing/2014/main" id="{A42AA4CF-4B1C-5E63-E518-4DD444C2BFE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1. Very Large Number of Buyers and Sellers</a:t>
            </a:r>
          </a:p>
          <a:p>
            <a:pPr marL="0" indent="0">
              <a:buNone/>
            </a:pPr>
            <a:r>
              <a:rPr lang="en-US" dirty="0">
                <a:latin typeface="Times New Roman" panose="02020603050405020304" pitchFamily="18" charset="0"/>
                <a:cs typeface="Times New Roman" panose="02020603050405020304" pitchFamily="18" charset="0"/>
              </a:rPr>
              <a:t>                       There are so many buyers and sellers that no individual buyer or seller can influence the price of the commodity in the market. He is a price-taker having no bargaining power in the market.</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99378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Non-price competition</a:t>
            </a:r>
          </a:p>
        </p:txBody>
      </p:sp>
      <p:sp>
        <p:nvSpPr>
          <p:cNvPr id="3" name="Content Placeholder 2"/>
          <p:cNvSpPr>
            <a:spLocks noGrp="1"/>
          </p:cNvSpPr>
          <p:nvPr>
            <p:ph idx="1"/>
          </p:nvPr>
        </p:nvSpPr>
        <p:spPr/>
        <p:txBody>
          <a:bodyPr/>
          <a:lstStyle/>
          <a:p>
            <a:r>
              <a:rPr lang="en-GB" dirty="0"/>
              <a:t>Oligopoly involves tight competition</a:t>
            </a:r>
          </a:p>
          <a:p>
            <a:r>
              <a:rPr lang="en-GB" dirty="0"/>
              <a:t>Trying to increase market share through price leads to price war; not effective</a:t>
            </a:r>
          </a:p>
          <a:p>
            <a:r>
              <a:rPr lang="en-GB" dirty="0"/>
              <a:t>Thus, resort to non-price competition to increase sales</a:t>
            </a:r>
          </a:p>
          <a:p>
            <a:pPr marL="0" indent="0">
              <a:buNone/>
            </a:pPr>
            <a:r>
              <a:rPr lang="en-GB" i="1" dirty="0"/>
              <a:t>Competition between companies that focuses on benefits, extra services, good workmanship, product quality, etc.</a:t>
            </a:r>
            <a:r>
              <a:rPr lang="en-GB" dirty="0"/>
              <a:t> </a:t>
            </a:r>
          </a:p>
          <a:p>
            <a:r>
              <a:rPr lang="en-GB" dirty="0"/>
              <a:t>It is a marketing strategy that includes sales staff, sales promotions, free gifts, coupons, advertising</a:t>
            </a:r>
          </a:p>
        </p:txBody>
      </p:sp>
    </p:spTree>
    <p:extLst>
      <p:ext uri="{BB962C8B-B14F-4D97-AF65-F5344CB8AC3E}">
        <p14:creationId xmlns:p14="http://schemas.microsoft.com/office/powerpoint/2010/main" val="2402444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Two main branches of non-price competition</a:t>
            </a:r>
          </a:p>
          <a:p>
            <a:pPr marL="0" indent="0">
              <a:buNone/>
            </a:pPr>
            <a:r>
              <a:rPr lang="en-GB" dirty="0"/>
              <a:t>   - product differentiation (packing, colour, smell, quality)</a:t>
            </a:r>
          </a:p>
          <a:p>
            <a:pPr marL="0" indent="0">
              <a:buNone/>
            </a:pPr>
            <a:r>
              <a:rPr lang="en-GB" dirty="0"/>
              <a:t>   - advertising (advertising, branding, PR)</a:t>
            </a:r>
          </a:p>
          <a:p>
            <a:pPr marL="0" indent="0">
              <a:buNone/>
            </a:pPr>
            <a:r>
              <a:rPr lang="en-GB" dirty="0"/>
              <a:t>e.g.</a:t>
            </a:r>
          </a:p>
          <a:p>
            <a:pPr marL="0" indent="0">
              <a:buNone/>
            </a:pPr>
            <a:r>
              <a:rPr lang="en-GB" dirty="0"/>
              <a:t>Loyalty card, subsidised delivery, aftersales services, advertising, cultivating good reviews</a:t>
            </a:r>
          </a:p>
        </p:txBody>
      </p:sp>
    </p:spTree>
    <p:extLst>
      <p:ext uri="{BB962C8B-B14F-4D97-AF65-F5344CB8AC3E}">
        <p14:creationId xmlns:p14="http://schemas.microsoft.com/office/powerpoint/2010/main" val="3983610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9751943"/>
              </p:ext>
            </p:extLst>
          </p:nvPr>
        </p:nvGraphicFramePr>
        <p:xfrm>
          <a:off x="1042988" y="2120900"/>
          <a:ext cx="9801228" cy="4139565"/>
        </p:xfrm>
        <a:graphic>
          <a:graphicData uri="http://schemas.openxmlformats.org/drawingml/2006/table">
            <a:tbl>
              <a:tblPr firstRow="1" bandRow="1">
                <a:tableStyleId>{5C22544A-7EE6-4342-B048-85BDC9FD1C3A}</a:tableStyleId>
              </a:tblPr>
              <a:tblGrid>
                <a:gridCol w="2450307">
                  <a:extLst>
                    <a:ext uri="{9D8B030D-6E8A-4147-A177-3AD203B41FA5}">
                      <a16:colId xmlns:a16="http://schemas.microsoft.com/office/drawing/2014/main" val="20000"/>
                    </a:ext>
                  </a:extLst>
                </a:gridCol>
                <a:gridCol w="2450307">
                  <a:extLst>
                    <a:ext uri="{9D8B030D-6E8A-4147-A177-3AD203B41FA5}">
                      <a16:colId xmlns:a16="http://schemas.microsoft.com/office/drawing/2014/main" val="20001"/>
                    </a:ext>
                  </a:extLst>
                </a:gridCol>
                <a:gridCol w="2450307">
                  <a:extLst>
                    <a:ext uri="{9D8B030D-6E8A-4147-A177-3AD203B41FA5}">
                      <a16:colId xmlns:a16="http://schemas.microsoft.com/office/drawing/2014/main" val="20002"/>
                    </a:ext>
                  </a:extLst>
                </a:gridCol>
                <a:gridCol w="2450307">
                  <a:extLst>
                    <a:ext uri="{9D8B030D-6E8A-4147-A177-3AD203B41FA5}">
                      <a16:colId xmlns:a16="http://schemas.microsoft.com/office/drawing/2014/main" val="20003"/>
                    </a:ext>
                  </a:extLst>
                </a:gridCol>
              </a:tblGrid>
              <a:tr h="370840">
                <a:tc>
                  <a:txBody>
                    <a:bodyPr/>
                    <a:lstStyle/>
                    <a:p>
                      <a:r>
                        <a:rPr lang="en-GB" dirty="0"/>
                        <a:t>Perfect competition</a:t>
                      </a:r>
                    </a:p>
                  </a:txBody>
                  <a:tcPr marL="83811" marR="83811"/>
                </a:tc>
                <a:tc>
                  <a:txBody>
                    <a:bodyPr/>
                    <a:lstStyle/>
                    <a:p>
                      <a:r>
                        <a:rPr lang="en-GB" dirty="0"/>
                        <a:t>Monopoly </a:t>
                      </a:r>
                    </a:p>
                  </a:txBody>
                  <a:tcPr marL="83811" marR="83811"/>
                </a:tc>
                <a:tc>
                  <a:txBody>
                    <a:bodyPr/>
                    <a:lstStyle/>
                    <a:p>
                      <a:r>
                        <a:rPr lang="en-GB" dirty="0"/>
                        <a:t>Monopolistic competition</a:t>
                      </a:r>
                    </a:p>
                  </a:txBody>
                  <a:tcPr marL="83811" marR="83811"/>
                </a:tc>
                <a:tc>
                  <a:txBody>
                    <a:bodyPr/>
                    <a:lstStyle/>
                    <a:p>
                      <a:r>
                        <a:rPr lang="en-GB" dirty="0"/>
                        <a:t>Oligopoly </a:t>
                      </a:r>
                    </a:p>
                  </a:txBody>
                  <a:tcPr marL="83811" marR="83811"/>
                </a:tc>
                <a:extLst>
                  <a:ext uri="{0D108BD9-81ED-4DB2-BD59-A6C34878D82A}">
                    <a16:rowId xmlns:a16="http://schemas.microsoft.com/office/drawing/2014/main" val="10000"/>
                  </a:ext>
                </a:extLst>
              </a:tr>
              <a:tr h="370840">
                <a:tc>
                  <a:txBody>
                    <a:bodyPr/>
                    <a:lstStyle/>
                    <a:p>
                      <a:r>
                        <a:rPr lang="en-GB" dirty="0"/>
                        <a:t>Large</a:t>
                      </a:r>
                      <a:r>
                        <a:rPr lang="en-GB" baseline="0" dirty="0"/>
                        <a:t> no. buyers and sellers</a:t>
                      </a:r>
                      <a:endParaRPr lang="en-GB" dirty="0"/>
                    </a:p>
                  </a:txBody>
                  <a:tcPr marL="83811" marR="83811"/>
                </a:tc>
                <a:tc>
                  <a:txBody>
                    <a:bodyPr/>
                    <a:lstStyle/>
                    <a:p>
                      <a:r>
                        <a:rPr lang="en-GB" dirty="0"/>
                        <a:t>Single seller</a:t>
                      </a:r>
                      <a:r>
                        <a:rPr lang="en-GB" baseline="0" dirty="0"/>
                        <a:t>, large no. of buyers</a:t>
                      </a:r>
                      <a:endParaRPr lang="en-GB" dirty="0"/>
                    </a:p>
                  </a:txBody>
                  <a:tcPr marL="83811" marR="83811"/>
                </a:tc>
                <a:tc>
                  <a:txBody>
                    <a:bodyPr/>
                    <a:lstStyle/>
                    <a:p>
                      <a:r>
                        <a:rPr lang="en-GB" dirty="0"/>
                        <a:t>Large</a:t>
                      </a:r>
                      <a:r>
                        <a:rPr lang="en-GB" baseline="0" dirty="0"/>
                        <a:t> no. of buyers and sellers</a:t>
                      </a:r>
                      <a:endParaRPr lang="en-GB" dirty="0"/>
                    </a:p>
                  </a:txBody>
                  <a:tcPr marL="83811" marR="83811"/>
                </a:tc>
                <a:tc>
                  <a:txBody>
                    <a:bodyPr/>
                    <a:lstStyle/>
                    <a:p>
                      <a:r>
                        <a:rPr lang="en-GB" dirty="0"/>
                        <a:t>Few sellers and</a:t>
                      </a:r>
                      <a:r>
                        <a:rPr lang="en-GB" baseline="0" dirty="0"/>
                        <a:t> large no. of buyers</a:t>
                      </a:r>
                      <a:endParaRPr lang="en-GB" dirty="0"/>
                    </a:p>
                  </a:txBody>
                  <a:tcPr marL="83811" marR="83811"/>
                </a:tc>
                <a:extLst>
                  <a:ext uri="{0D108BD9-81ED-4DB2-BD59-A6C34878D82A}">
                    <a16:rowId xmlns:a16="http://schemas.microsoft.com/office/drawing/2014/main" val="10001"/>
                  </a:ext>
                </a:extLst>
              </a:tr>
              <a:tr h="370840">
                <a:tc>
                  <a:txBody>
                    <a:bodyPr/>
                    <a:lstStyle/>
                    <a:p>
                      <a:r>
                        <a:rPr lang="en-GB" dirty="0"/>
                        <a:t>Homogenous product</a:t>
                      </a:r>
                    </a:p>
                  </a:txBody>
                  <a:tcPr marL="83811" marR="83811"/>
                </a:tc>
                <a:tc>
                  <a:txBody>
                    <a:bodyPr/>
                    <a:lstStyle/>
                    <a:p>
                      <a:r>
                        <a:rPr lang="en-GB" dirty="0"/>
                        <a:t>Single product</a:t>
                      </a:r>
                      <a:r>
                        <a:rPr lang="en-GB" baseline="0" dirty="0"/>
                        <a:t> with no close substitutes</a:t>
                      </a:r>
                      <a:endParaRPr lang="en-GB" dirty="0"/>
                    </a:p>
                  </a:txBody>
                  <a:tcPr marL="83811" marR="83811"/>
                </a:tc>
                <a:tc>
                  <a:txBody>
                    <a:bodyPr/>
                    <a:lstStyle/>
                    <a:p>
                      <a:r>
                        <a:rPr lang="en-GB" dirty="0"/>
                        <a:t>Differentiated</a:t>
                      </a:r>
                      <a:r>
                        <a:rPr lang="en-GB" baseline="0" dirty="0"/>
                        <a:t> product</a:t>
                      </a:r>
                      <a:endParaRPr lang="en-GB" dirty="0"/>
                    </a:p>
                  </a:txBody>
                  <a:tcPr marL="83811" marR="83811"/>
                </a:tc>
                <a:tc>
                  <a:txBody>
                    <a:bodyPr/>
                    <a:lstStyle/>
                    <a:p>
                      <a:r>
                        <a:rPr lang="en-GB" dirty="0"/>
                        <a:t>Homogenous/differentiated</a:t>
                      </a:r>
                    </a:p>
                  </a:txBody>
                  <a:tcPr marL="83811" marR="83811"/>
                </a:tc>
                <a:extLst>
                  <a:ext uri="{0D108BD9-81ED-4DB2-BD59-A6C34878D82A}">
                    <a16:rowId xmlns:a16="http://schemas.microsoft.com/office/drawing/2014/main" val="10002"/>
                  </a:ext>
                </a:extLst>
              </a:tr>
              <a:tr h="370840">
                <a:tc>
                  <a:txBody>
                    <a:bodyPr/>
                    <a:lstStyle/>
                    <a:p>
                      <a:r>
                        <a:rPr lang="en-GB" dirty="0"/>
                        <a:t>Freedom of</a:t>
                      </a:r>
                      <a:r>
                        <a:rPr lang="en-GB" baseline="0" dirty="0"/>
                        <a:t> entry/exit</a:t>
                      </a:r>
                      <a:endParaRPr lang="en-GB" dirty="0"/>
                    </a:p>
                  </a:txBody>
                  <a:tcPr marL="83811" marR="83811"/>
                </a:tc>
                <a:tc>
                  <a:txBody>
                    <a:bodyPr/>
                    <a:lstStyle/>
                    <a:p>
                      <a:r>
                        <a:rPr lang="en-GB" baseline="0" dirty="0"/>
                        <a:t>Restricted entry</a:t>
                      </a:r>
                      <a:endParaRPr lang="en-GB" dirty="0"/>
                    </a:p>
                  </a:txBody>
                  <a:tcPr marL="83811" marR="83811"/>
                </a:tc>
                <a:tc>
                  <a:txBody>
                    <a:bodyPr/>
                    <a:lstStyle/>
                    <a:p>
                      <a:r>
                        <a:rPr lang="en-GB" dirty="0"/>
                        <a:t> Freedom of</a:t>
                      </a:r>
                      <a:r>
                        <a:rPr lang="en-GB" baseline="0" dirty="0"/>
                        <a:t> entry/exit</a:t>
                      </a:r>
                      <a:endParaRPr lang="en-GB" dirty="0"/>
                    </a:p>
                  </a:txBody>
                  <a:tcPr marL="83811" marR="83811"/>
                </a:tc>
                <a:tc>
                  <a:txBody>
                    <a:bodyPr/>
                    <a:lstStyle/>
                    <a:p>
                      <a:r>
                        <a:rPr lang="en-GB" dirty="0"/>
                        <a:t>Barriers to entry</a:t>
                      </a:r>
                    </a:p>
                  </a:txBody>
                  <a:tcPr marL="83811" marR="83811"/>
                </a:tc>
                <a:extLst>
                  <a:ext uri="{0D108BD9-81ED-4DB2-BD59-A6C34878D82A}">
                    <a16:rowId xmlns:a16="http://schemas.microsoft.com/office/drawing/2014/main" val="10003"/>
                  </a:ext>
                </a:extLst>
              </a:tr>
              <a:tr h="370840">
                <a:tc>
                  <a:txBody>
                    <a:bodyPr/>
                    <a:lstStyle/>
                    <a:p>
                      <a:r>
                        <a:rPr lang="en-GB" dirty="0"/>
                        <a:t>No selling cost</a:t>
                      </a:r>
                    </a:p>
                  </a:txBody>
                  <a:tcPr marL="83811" marR="83811"/>
                </a:tc>
                <a:tc>
                  <a:txBody>
                    <a:bodyPr/>
                    <a:lstStyle/>
                    <a:p>
                      <a:r>
                        <a:rPr lang="en-GB" dirty="0"/>
                        <a:t>No selling cost</a:t>
                      </a:r>
                    </a:p>
                  </a:txBody>
                  <a:tcPr marL="83811" marR="83811"/>
                </a:tc>
                <a:tc>
                  <a:txBody>
                    <a:bodyPr/>
                    <a:lstStyle/>
                    <a:p>
                      <a:r>
                        <a:rPr lang="en-GB" dirty="0"/>
                        <a:t>Selling cost</a:t>
                      </a:r>
                    </a:p>
                  </a:txBody>
                  <a:tcPr marL="83811" marR="83811"/>
                </a:tc>
                <a:tc>
                  <a:txBody>
                    <a:bodyPr/>
                    <a:lstStyle/>
                    <a:p>
                      <a:r>
                        <a:rPr lang="en-GB" dirty="0"/>
                        <a:t>Selling cost</a:t>
                      </a:r>
                    </a:p>
                  </a:txBody>
                  <a:tcPr marL="83811" marR="83811"/>
                </a:tc>
                <a:extLst>
                  <a:ext uri="{0D108BD9-81ED-4DB2-BD59-A6C34878D82A}">
                    <a16:rowId xmlns:a16="http://schemas.microsoft.com/office/drawing/2014/main" val="10004"/>
                  </a:ext>
                </a:extLst>
              </a:tr>
              <a:tr h="370840">
                <a:tc>
                  <a:txBody>
                    <a:bodyPr/>
                    <a:lstStyle/>
                    <a:p>
                      <a:r>
                        <a:rPr lang="en-GB" dirty="0"/>
                        <a:t>Perfectly elastic </a:t>
                      </a:r>
                      <a:r>
                        <a:rPr lang="en-GB" baseline="0" dirty="0"/>
                        <a:t>demand curve</a:t>
                      </a:r>
                      <a:endParaRPr lang="en-GB" dirty="0"/>
                    </a:p>
                  </a:txBody>
                  <a:tcPr marL="83811" marR="83811"/>
                </a:tc>
                <a:tc>
                  <a:txBody>
                    <a:bodyPr/>
                    <a:lstStyle/>
                    <a:p>
                      <a:r>
                        <a:rPr lang="en-GB" dirty="0"/>
                        <a:t>Downward</a:t>
                      </a:r>
                      <a:r>
                        <a:rPr lang="en-GB" baseline="0" dirty="0"/>
                        <a:t> sloping, less elastic demand curve</a:t>
                      </a:r>
                      <a:endParaRPr lang="en-GB" dirty="0"/>
                    </a:p>
                  </a:txBody>
                  <a:tcPr marL="83811" marR="83811"/>
                </a:tc>
                <a:tc>
                  <a:txBody>
                    <a:bodyPr/>
                    <a:lstStyle/>
                    <a:p>
                      <a:r>
                        <a:rPr lang="en-GB" dirty="0"/>
                        <a:t>Downward sloping,</a:t>
                      </a:r>
                      <a:r>
                        <a:rPr lang="en-GB" baseline="0" dirty="0"/>
                        <a:t> more elastic demand curve</a:t>
                      </a:r>
                      <a:endParaRPr lang="en-GB" dirty="0"/>
                    </a:p>
                  </a:txBody>
                  <a:tcPr marL="83811" marR="83811"/>
                </a:tc>
                <a:tc>
                  <a:txBody>
                    <a:bodyPr/>
                    <a:lstStyle/>
                    <a:p>
                      <a:r>
                        <a:rPr lang="en-GB" dirty="0"/>
                        <a:t>Indeterminate</a:t>
                      </a:r>
                      <a:r>
                        <a:rPr lang="en-GB" baseline="0" dirty="0"/>
                        <a:t> demand curve</a:t>
                      </a:r>
                      <a:endParaRPr lang="en-GB" dirty="0"/>
                    </a:p>
                  </a:txBody>
                  <a:tcPr marL="83811" marR="83811"/>
                </a:tc>
                <a:extLst>
                  <a:ext uri="{0D108BD9-81ED-4DB2-BD59-A6C34878D82A}">
                    <a16:rowId xmlns:a16="http://schemas.microsoft.com/office/drawing/2014/main" val="10005"/>
                  </a:ext>
                </a:extLst>
              </a:tr>
              <a:tr h="370840">
                <a:tc>
                  <a:txBody>
                    <a:bodyPr/>
                    <a:lstStyle/>
                    <a:p>
                      <a:endParaRPr lang="en-GB"/>
                    </a:p>
                  </a:txBody>
                  <a:tcPr marL="83811" marR="83811"/>
                </a:tc>
                <a:tc>
                  <a:txBody>
                    <a:bodyPr/>
                    <a:lstStyle/>
                    <a:p>
                      <a:endParaRPr lang="en-GB"/>
                    </a:p>
                  </a:txBody>
                  <a:tcPr marL="83811" marR="83811"/>
                </a:tc>
                <a:tc>
                  <a:txBody>
                    <a:bodyPr/>
                    <a:lstStyle/>
                    <a:p>
                      <a:endParaRPr lang="en-GB"/>
                    </a:p>
                  </a:txBody>
                  <a:tcPr marL="83811" marR="83811"/>
                </a:tc>
                <a:tc>
                  <a:txBody>
                    <a:bodyPr/>
                    <a:lstStyle/>
                    <a:p>
                      <a:endParaRPr lang="en-GB"/>
                    </a:p>
                  </a:txBody>
                  <a:tcPr marL="83811" marR="8381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17936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Product pricing</a:t>
            </a:r>
          </a:p>
        </p:txBody>
      </p:sp>
      <p:sp>
        <p:nvSpPr>
          <p:cNvPr id="3" name="Content Placeholder 2"/>
          <p:cNvSpPr>
            <a:spLocks noGrp="1"/>
          </p:cNvSpPr>
          <p:nvPr>
            <p:ph idx="1"/>
          </p:nvPr>
        </p:nvSpPr>
        <p:spPr/>
        <p:txBody>
          <a:bodyPr>
            <a:normAutofit fontScale="92500" lnSpcReduction="10000"/>
          </a:bodyPr>
          <a:lstStyle/>
          <a:p>
            <a:r>
              <a:rPr lang="en-GB" dirty="0"/>
              <a:t>Right price is one which would keep all participants (consumer, seller, shareholders) happy</a:t>
            </a:r>
          </a:p>
          <a:p>
            <a:r>
              <a:rPr lang="en-GB" dirty="0"/>
              <a:t>Objective of firm also important</a:t>
            </a:r>
          </a:p>
          <a:p>
            <a:r>
              <a:rPr lang="en-GB" dirty="0"/>
              <a:t>Cost of the product</a:t>
            </a:r>
          </a:p>
          <a:p>
            <a:r>
              <a:rPr lang="en-GB" dirty="0"/>
              <a:t>Government policy regarding tax/subsidy</a:t>
            </a:r>
          </a:p>
          <a:p>
            <a:pPr marL="109728" indent="0">
              <a:buNone/>
            </a:pPr>
            <a:endParaRPr lang="en-GB" dirty="0"/>
          </a:p>
          <a:p>
            <a:pPr marL="109728" indent="0">
              <a:buNone/>
            </a:pPr>
            <a:r>
              <a:rPr lang="en-GB" dirty="0"/>
              <a:t>Some important pricing strategies are:</a:t>
            </a:r>
          </a:p>
          <a:p>
            <a:r>
              <a:rPr lang="en-GB" dirty="0"/>
              <a:t>Cost plus/</a:t>
            </a:r>
            <a:r>
              <a:rPr lang="en-GB" dirty="0" err="1"/>
              <a:t>markup</a:t>
            </a:r>
            <a:r>
              <a:rPr lang="en-GB" dirty="0"/>
              <a:t> pricing</a:t>
            </a:r>
          </a:p>
          <a:p>
            <a:r>
              <a:rPr lang="en-GB" dirty="0"/>
              <a:t>Target return pricing</a:t>
            </a:r>
          </a:p>
          <a:p>
            <a:r>
              <a:rPr lang="en-GB" dirty="0"/>
              <a:t>Penetration pricing</a:t>
            </a:r>
          </a:p>
          <a:p>
            <a:r>
              <a:rPr lang="en-GB" dirty="0"/>
              <a:t>Predatory pricing</a:t>
            </a:r>
          </a:p>
          <a:p>
            <a:pPr marL="109728" indent="0">
              <a:buNone/>
            </a:pPr>
            <a:endParaRPr lang="en-GB" dirty="0"/>
          </a:p>
          <a:p>
            <a:endParaRPr lang="en-GB" dirty="0"/>
          </a:p>
        </p:txBody>
      </p:sp>
    </p:spTree>
    <p:extLst>
      <p:ext uri="{BB962C8B-B14F-4D97-AF65-F5344CB8AC3E}">
        <p14:creationId xmlns:p14="http://schemas.microsoft.com/office/powerpoint/2010/main" val="2147829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Cost plus pricing/</a:t>
            </a:r>
            <a:r>
              <a:rPr lang="en-GB" dirty="0" err="1"/>
              <a:t>Markup</a:t>
            </a:r>
            <a:r>
              <a:rPr lang="en-GB" dirty="0"/>
              <a:t> pricing</a:t>
            </a:r>
          </a:p>
        </p:txBody>
      </p:sp>
      <p:sp>
        <p:nvSpPr>
          <p:cNvPr id="3" name="Content Placeholder 2"/>
          <p:cNvSpPr>
            <a:spLocks noGrp="1"/>
          </p:cNvSpPr>
          <p:nvPr>
            <p:ph idx="1"/>
          </p:nvPr>
        </p:nvSpPr>
        <p:spPr/>
        <p:txBody>
          <a:bodyPr/>
          <a:lstStyle/>
          <a:p>
            <a:r>
              <a:rPr lang="en-GB" dirty="0"/>
              <a:t>Under this, price is the sum of cost and a profit margin</a:t>
            </a:r>
          </a:p>
          <a:p>
            <a:r>
              <a:rPr lang="en-GB" dirty="0"/>
              <a:t>Normally AC is used for this, thus also called Average cost pricing/Full cost pricing</a:t>
            </a:r>
          </a:p>
          <a:p>
            <a:r>
              <a:rPr lang="en-GB" dirty="0"/>
              <a:t>Price=</a:t>
            </a:r>
            <a:r>
              <a:rPr lang="en-GB" dirty="0" err="1"/>
              <a:t>AC+m</a:t>
            </a:r>
            <a:r>
              <a:rPr lang="en-GB" dirty="0"/>
              <a:t>, where m is the percentage of </a:t>
            </a:r>
            <a:r>
              <a:rPr lang="en-GB" dirty="0" err="1"/>
              <a:t>markup</a:t>
            </a:r>
            <a:r>
              <a:rPr lang="en-GB" dirty="0"/>
              <a:t> </a:t>
            </a:r>
          </a:p>
          <a:p>
            <a:pPr marL="109728" indent="0">
              <a:buNone/>
            </a:pPr>
            <a:r>
              <a:rPr lang="en-GB" dirty="0"/>
              <a:t>      -</a:t>
            </a:r>
            <a:r>
              <a:rPr lang="en-GB" dirty="0" err="1"/>
              <a:t>markup</a:t>
            </a:r>
            <a:r>
              <a:rPr lang="en-GB" dirty="0"/>
              <a:t> is fixed arbitrarily; often determined at 10%</a:t>
            </a:r>
          </a:p>
          <a:p>
            <a:pPr marL="109728" indent="0">
              <a:buNone/>
            </a:pPr>
            <a:r>
              <a:rPr lang="en-GB" dirty="0"/>
              <a:t>      -varies from industry to industry depending on availability of substitutes, degree of competition</a:t>
            </a:r>
          </a:p>
          <a:p>
            <a:r>
              <a:rPr lang="en-GB" dirty="0"/>
              <a:t>Limitation: not suitable when there is tough competition/ threat of entry of new firms</a:t>
            </a:r>
          </a:p>
        </p:txBody>
      </p:sp>
    </p:spTree>
    <p:extLst>
      <p:ext uri="{BB962C8B-B14F-4D97-AF65-F5344CB8AC3E}">
        <p14:creationId xmlns:p14="http://schemas.microsoft.com/office/powerpoint/2010/main" val="27608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Target return pricing</a:t>
            </a:r>
          </a:p>
        </p:txBody>
      </p:sp>
      <p:sp>
        <p:nvSpPr>
          <p:cNvPr id="3" name="Content Placeholder 2"/>
          <p:cNvSpPr>
            <a:spLocks noGrp="1"/>
          </p:cNvSpPr>
          <p:nvPr>
            <p:ph idx="1"/>
          </p:nvPr>
        </p:nvSpPr>
        <p:spPr/>
        <p:txBody>
          <a:bodyPr/>
          <a:lstStyle/>
          <a:p>
            <a:r>
              <a:rPr lang="en-GB" dirty="0"/>
              <a:t>Similar to cost plus pricing</a:t>
            </a:r>
          </a:p>
          <a:p>
            <a:r>
              <a:rPr lang="en-GB" dirty="0"/>
              <a:t>Main difference-margin is decided by producer rationally depending on experience of firm, consumer’s paying capacity, risks involved and other factors</a:t>
            </a:r>
          </a:p>
          <a:p>
            <a:pPr marL="109728" indent="0">
              <a:buNone/>
            </a:pPr>
            <a:endParaRPr lang="en-GB" dirty="0"/>
          </a:p>
        </p:txBody>
      </p:sp>
    </p:spTree>
    <p:extLst>
      <p:ext uri="{BB962C8B-B14F-4D97-AF65-F5344CB8AC3E}">
        <p14:creationId xmlns:p14="http://schemas.microsoft.com/office/powerpoint/2010/main" val="1348835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Penetration pricing</a:t>
            </a:r>
          </a:p>
        </p:txBody>
      </p:sp>
      <p:sp>
        <p:nvSpPr>
          <p:cNvPr id="3" name="Content Placeholder 2"/>
          <p:cNvSpPr>
            <a:spLocks noGrp="1"/>
          </p:cNvSpPr>
          <p:nvPr>
            <p:ph idx="1"/>
          </p:nvPr>
        </p:nvSpPr>
        <p:spPr/>
        <p:txBody>
          <a:bodyPr/>
          <a:lstStyle/>
          <a:p>
            <a:r>
              <a:rPr lang="en-GB" dirty="0"/>
              <a:t>To enter a market already dominated by existing firms, just one option: </a:t>
            </a:r>
          </a:p>
          <a:p>
            <a:pPr marL="109728" indent="0">
              <a:buNone/>
            </a:pPr>
            <a:r>
              <a:rPr lang="en-GB" dirty="0"/>
              <a:t>   charge less than existing price – called penetration price</a:t>
            </a:r>
          </a:p>
          <a:p>
            <a:pPr marL="109728" indent="0">
              <a:buNone/>
            </a:pPr>
            <a:r>
              <a:rPr lang="en-GB" dirty="0"/>
              <a:t>e.g. Reliance’s entry in mobile phone industry</a:t>
            </a:r>
          </a:p>
          <a:p>
            <a:pPr marL="109728" indent="0">
              <a:buNone/>
            </a:pPr>
            <a:r>
              <a:rPr lang="en-GB" dirty="0"/>
              <a:t>The method can be adopted in the short term and success largely depends on elasticity of demand</a:t>
            </a:r>
          </a:p>
          <a:p>
            <a:pPr marL="109728" indent="0">
              <a:buNone/>
            </a:pPr>
            <a:endParaRPr lang="en-GB" dirty="0"/>
          </a:p>
          <a:p>
            <a:pPr marL="109728" indent="0">
              <a:buNone/>
            </a:pPr>
            <a:endParaRPr lang="en-GB" dirty="0"/>
          </a:p>
        </p:txBody>
      </p:sp>
    </p:spTree>
    <p:extLst>
      <p:ext uri="{BB962C8B-B14F-4D97-AF65-F5344CB8AC3E}">
        <p14:creationId xmlns:p14="http://schemas.microsoft.com/office/powerpoint/2010/main" val="1057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225" y="1877893"/>
            <a:ext cx="12334876" cy="498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Predatory pricing</a:t>
            </a:r>
          </a:p>
        </p:txBody>
      </p:sp>
      <p:sp>
        <p:nvSpPr>
          <p:cNvPr id="3" name="Content Placeholder 2"/>
          <p:cNvSpPr>
            <a:spLocks noGrp="1"/>
          </p:cNvSpPr>
          <p:nvPr>
            <p:ph idx="1"/>
          </p:nvPr>
        </p:nvSpPr>
        <p:spPr>
          <a:xfrm>
            <a:off x="594044" y="1481331"/>
            <a:ext cx="5498781" cy="4525963"/>
          </a:xfrm>
        </p:spPr>
        <p:txBody>
          <a:bodyPr>
            <a:normAutofit/>
          </a:bodyPr>
          <a:lstStyle/>
          <a:p>
            <a:r>
              <a:rPr lang="en-GB" dirty="0"/>
              <a:t>A dominant firm sets prices too low for a sufficient period so that competitors leave the market and others are deterred from entering </a:t>
            </a:r>
          </a:p>
          <a:p>
            <a:r>
              <a:rPr lang="en-GB" dirty="0"/>
              <a:t>Expectation is that the losses incurred can be compensated by future gains</a:t>
            </a:r>
          </a:p>
          <a:p>
            <a:r>
              <a:rPr lang="en-GB" dirty="0"/>
              <a:t>Predatory pricing causes harm to consumers and is considered anti-competitive</a:t>
            </a:r>
          </a:p>
        </p:txBody>
      </p:sp>
    </p:spTree>
    <p:extLst>
      <p:ext uri="{BB962C8B-B14F-4D97-AF65-F5344CB8AC3E}">
        <p14:creationId xmlns:p14="http://schemas.microsoft.com/office/powerpoint/2010/main" val="21146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Going rate pricing</a:t>
            </a:r>
          </a:p>
        </p:txBody>
      </p:sp>
      <p:sp>
        <p:nvSpPr>
          <p:cNvPr id="2" name="Content Placeholder 1"/>
          <p:cNvSpPr>
            <a:spLocks noGrp="1"/>
          </p:cNvSpPr>
          <p:nvPr>
            <p:ph idx="1"/>
          </p:nvPr>
        </p:nvSpPr>
        <p:spPr/>
        <p:txBody>
          <a:bodyPr/>
          <a:lstStyle/>
          <a:p>
            <a:r>
              <a:rPr lang="en-GB" dirty="0"/>
              <a:t>Following the prevailing market price instead of a separate marketing strategy</a:t>
            </a:r>
          </a:p>
          <a:p>
            <a:r>
              <a:rPr lang="en-GB" dirty="0"/>
              <a:t>Prices </a:t>
            </a:r>
            <a:r>
              <a:rPr lang="en-GB"/>
              <a:t>are mostly </a:t>
            </a:r>
            <a:r>
              <a:rPr lang="en-GB" dirty="0"/>
              <a:t>fixed by dominant </a:t>
            </a:r>
            <a:r>
              <a:rPr lang="en-GB"/>
              <a:t>firm &amp; </a:t>
            </a:r>
            <a:r>
              <a:rPr lang="en-GB" dirty="0"/>
              <a:t>others accept it</a:t>
            </a:r>
          </a:p>
          <a:p>
            <a:r>
              <a:rPr lang="en-GB" dirty="0"/>
              <a:t>Adopted when the products sold by other sellers are close substitutes and cross elasticity is very high</a:t>
            </a:r>
          </a:p>
          <a:p>
            <a:r>
              <a:rPr lang="en-GB" dirty="0"/>
              <a:t>Used when product has reached maturity and become generic i.e. the buyer will now not ask for a specific brand , but just ask for the product in general e.g. mineral water </a:t>
            </a:r>
          </a:p>
        </p:txBody>
      </p:sp>
    </p:spTree>
    <p:extLst>
      <p:ext uri="{BB962C8B-B14F-4D97-AF65-F5344CB8AC3E}">
        <p14:creationId xmlns:p14="http://schemas.microsoft.com/office/powerpoint/2010/main" val="376346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452" y="3461084"/>
            <a:ext cx="488034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GB" dirty="0"/>
              <a:t>Price skimming</a:t>
            </a:r>
          </a:p>
        </p:txBody>
      </p:sp>
      <p:sp>
        <p:nvSpPr>
          <p:cNvPr id="2" name="Content Placeholder 1"/>
          <p:cNvSpPr>
            <a:spLocks noGrp="1"/>
          </p:cNvSpPr>
          <p:nvPr>
            <p:ph idx="1"/>
          </p:nvPr>
        </p:nvSpPr>
        <p:spPr/>
        <p:txBody>
          <a:bodyPr/>
          <a:lstStyle/>
          <a:p>
            <a:r>
              <a:rPr lang="en-GB" dirty="0"/>
              <a:t>High price is charged at introduction of product and a lower price during maturity</a:t>
            </a:r>
          </a:p>
          <a:p>
            <a:r>
              <a:rPr lang="en-GB" dirty="0"/>
              <a:t>Producers aware that high income consumers want to be among the first owners (status symbol)</a:t>
            </a:r>
          </a:p>
          <a:p>
            <a:r>
              <a:rPr lang="en-GB" dirty="0"/>
              <a:t>Sellers skim the market and earn a very high profit at launch</a:t>
            </a:r>
          </a:p>
          <a:p>
            <a:r>
              <a:rPr lang="en-GB" dirty="0"/>
              <a:t>Once established, and reached </a:t>
            </a:r>
          </a:p>
          <a:p>
            <a:pPr marL="109728" indent="0">
              <a:buNone/>
            </a:pPr>
            <a:r>
              <a:rPr lang="en-GB" dirty="0"/>
              <a:t>maturity, charge lower price to </a:t>
            </a:r>
          </a:p>
          <a:p>
            <a:pPr marL="109728" indent="0">
              <a:buNone/>
            </a:pPr>
            <a:r>
              <a:rPr lang="en-GB" dirty="0"/>
              <a:t>attract lower income group</a:t>
            </a:r>
          </a:p>
        </p:txBody>
      </p:sp>
    </p:spTree>
    <p:extLst>
      <p:ext uri="{BB962C8B-B14F-4D97-AF65-F5344CB8AC3E}">
        <p14:creationId xmlns:p14="http://schemas.microsoft.com/office/powerpoint/2010/main" val="80190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C8B8DF-EDDA-73C3-66ED-9A7B3ADD2E65}"/>
              </a:ext>
            </a:extLst>
          </p:cNvPr>
          <p:cNvSpPr txBox="1"/>
          <p:nvPr/>
        </p:nvSpPr>
        <p:spPr>
          <a:xfrm>
            <a:off x="1044489" y="1010987"/>
            <a:ext cx="9791873" cy="4678780"/>
          </a:xfrm>
          <a:prstGeom prst="rect">
            <a:avLst/>
          </a:prstGeom>
          <a:noFill/>
        </p:spPr>
        <p:txBody>
          <a:bodyPr wrap="square">
            <a:spAutoFit/>
          </a:bodyPr>
          <a:lstStyle/>
          <a:p>
            <a:r>
              <a:rPr lang="en-US" sz="1754" dirty="0">
                <a:latin typeface="Times New Roman" panose="02020603050405020304" pitchFamily="18" charset="0"/>
                <a:cs typeface="Times New Roman" panose="02020603050405020304" pitchFamily="18" charset="0"/>
              </a:rPr>
              <a:t>2.	Homogeneous Product</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Firms in the market produce a homogeneous product. Homogeneity of a product implies that one unit of the product is a perfect substitute for another.</a:t>
            </a:r>
          </a:p>
          <a:p>
            <a:endParaRPr lang="en-US" sz="1754" dirty="0">
              <a:latin typeface="Times New Roman" panose="02020603050405020304" pitchFamily="18" charset="0"/>
              <a:cs typeface="Times New Roman" panose="02020603050405020304" pitchFamily="18" charset="0"/>
            </a:endParaRP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3.	Free Entry or Exit of Firms</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The industry is characterized by freedom of entry and exit of firms. In a perfectly competitive market, there are no barriers to entry or exit of firms. Entry or exit may take time, but firms have freedom of movement in and out of an industry.</a:t>
            </a:r>
          </a:p>
          <a:p>
            <a:endParaRPr lang="en-US" sz="1754" dirty="0">
              <a:latin typeface="Times New Roman" panose="02020603050405020304" pitchFamily="18" charset="0"/>
              <a:cs typeface="Times New Roman" panose="02020603050405020304" pitchFamily="18" charset="0"/>
            </a:endParaRP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4.	Perfect Knowledge</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Firms have all the knowledge about the product market and the factor market. Buyers also have perfect knowledge about the product market.</a:t>
            </a:r>
          </a:p>
        </p:txBody>
      </p:sp>
    </p:spTree>
    <p:extLst>
      <p:ext uri="{BB962C8B-B14F-4D97-AF65-F5344CB8AC3E}">
        <p14:creationId xmlns:p14="http://schemas.microsoft.com/office/powerpoint/2010/main" val="414571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5A3678-8BC2-63DC-FA24-BF3AF94D0F6D}"/>
              </a:ext>
            </a:extLst>
          </p:cNvPr>
          <p:cNvSpPr txBox="1"/>
          <p:nvPr/>
        </p:nvSpPr>
        <p:spPr>
          <a:xfrm>
            <a:off x="1634709" y="1680559"/>
            <a:ext cx="8940121" cy="4948710"/>
          </a:xfrm>
          <a:prstGeom prst="rect">
            <a:avLst/>
          </a:prstGeom>
          <a:noFill/>
        </p:spPr>
        <p:txBody>
          <a:bodyPr wrap="square">
            <a:spAutoFit/>
          </a:bodyPr>
          <a:lstStyle/>
          <a:p>
            <a:r>
              <a:rPr lang="en-US" sz="1754" dirty="0">
                <a:latin typeface="Times New Roman" panose="02020603050405020304" pitchFamily="18" charset="0"/>
                <a:cs typeface="Times New Roman" panose="02020603050405020304" pitchFamily="18" charset="0"/>
              </a:rPr>
              <a:t>5.	Perfect Mobility of Factors of Production</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The factors of production can move easily from one firm to another. Workers can move between jobs and between places.</a:t>
            </a:r>
          </a:p>
          <a:p>
            <a:endParaRPr lang="en-US" sz="1754" dirty="0">
              <a:latin typeface="Times New Roman" panose="02020603050405020304" pitchFamily="18" charset="0"/>
              <a:cs typeface="Times New Roman" panose="02020603050405020304" pitchFamily="18" charset="0"/>
            </a:endParaRP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6.	Absence of Transportation Cost</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All goods are produced locally. Transportation costs are zero.</a:t>
            </a:r>
          </a:p>
          <a:p>
            <a:br>
              <a:rPr lang="en-US" sz="1754" dirty="0">
                <a:latin typeface="Times New Roman" panose="02020603050405020304" pitchFamily="18" charset="0"/>
                <a:cs typeface="Times New Roman" panose="02020603050405020304" pitchFamily="18" charset="0"/>
              </a:rPr>
            </a:br>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7. Perfectly elastic demand curve</a:t>
            </a: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At existing price seller can sell any amount of commodity.</a:t>
            </a:r>
          </a:p>
          <a:p>
            <a:endParaRPr lang="en-US" sz="1754" dirty="0">
              <a:latin typeface="Times New Roman" panose="02020603050405020304" pitchFamily="18" charset="0"/>
              <a:cs typeface="Times New Roman" panose="02020603050405020304" pitchFamily="18" charset="0"/>
            </a:endParaRPr>
          </a:p>
          <a:p>
            <a:endParaRPr lang="en-US" sz="1754" dirty="0">
              <a:latin typeface="Times New Roman" panose="02020603050405020304" pitchFamily="18" charset="0"/>
              <a:cs typeface="Times New Roman" panose="02020603050405020304" pitchFamily="18" charset="0"/>
            </a:endParaRPr>
          </a:p>
          <a:p>
            <a:r>
              <a:rPr lang="en-US" sz="1754" dirty="0">
                <a:latin typeface="Times New Roman" panose="02020603050405020304" pitchFamily="18" charset="0"/>
                <a:cs typeface="Times New Roman" panose="02020603050405020304" pitchFamily="18" charset="0"/>
              </a:rPr>
              <a:t>:: Imaginary or hypothetical market situation ::</a:t>
            </a:r>
          </a:p>
          <a:p>
            <a:endParaRPr lang="en-US" sz="1754" dirty="0"/>
          </a:p>
        </p:txBody>
      </p:sp>
    </p:spTree>
    <p:extLst>
      <p:ext uri="{BB962C8B-B14F-4D97-AF65-F5344CB8AC3E}">
        <p14:creationId xmlns:p14="http://schemas.microsoft.com/office/powerpoint/2010/main" val="20060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682C5-9C89-4537-F06A-E4968E1FE709}"/>
              </a:ext>
            </a:extLst>
          </p:cNvPr>
          <p:cNvPicPr>
            <a:picLocks noChangeAspect="1"/>
          </p:cNvPicPr>
          <p:nvPr/>
        </p:nvPicPr>
        <p:blipFill>
          <a:blip r:embed="rId2"/>
          <a:stretch>
            <a:fillRect/>
          </a:stretch>
        </p:blipFill>
        <p:spPr>
          <a:xfrm>
            <a:off x="1349700" y="1069170"/>
            <a:ext cx="7364379" cy="4483790"/>
          </a:xfrm>
          <a:prstGeom prst="rect">
            <a:avLst/>
          </a:prstGeom>
        </p:spPr>
      </p:pic>
    </p:spTree>
    <p:extLst>
      <p:ext uri="{BB962C8B-B14F-4D97-AF65-F5344CB8AC3E}">
        <p14:creationId xmlns:p14="http://schemas.microsoft.com/office/powerpoint/2010/main" val="383307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4AF8-2C61-25F9-867C-18DE492C5031}"/>
              </a:ext>
            </a:extLst>
          </p:cNvPr>
          <p:cNvSpPr>
            <a:spLocks noGrp="1"/>
          </p:cNvSpPr>
          <p:nvPr>
            <p:ph type="title"/>
          </p:nvPr>
        </p:nvSpPr>
        <p:spPr/>
        <p:txBody>
          <a:bodyPr/>
          <a:lstStyle/>
          <a:p>
            <a:r>
              <a:rPr lang="en-US" dirty="0"/>
              <a:t>Equilibrium of a Competitive Firm</a:t>
            </a:r>
            <a:endParaRPr lang="en-IN" dirty="0"/>
          </a:p>
        </p:txBody>
      </p:sp>
      <p:sp>
        <p:nvSpPr>
          <p:cNvPr id="3" name="Content Placeholder 2">
            <a:extLst>
              <a:ext uri="{FF2B5EF4-FFF2-40B4-BE49-F238E27FC236}">
                <a16:creationId xmlns:a16="http://schemas.microsoft.com/office/drawing/2014/main" id="{91C594C8-0FFF-5A68-BEC9-12E406487CA5}"/>
              </a:ext>
            </a:extLst>
          </p:cNvPr>
          <p:cNvSpPr>
            <a:spLocks noGrp="1"/>
          </p:cNvSpPr>
          <p:nvPr>
            <p:ph idx="1"/>
          </p:nvPr>
        </p:nvSpPr>
        <p:spPr/>
        <p:txBody>
          <a:bodyPr>
            <a:normAutofit/>
          </a:bodyPr>
          <a:lstStyle/>
          <a:p>
            <a:pPr marL="0" indent="0">
              <a:buNone/>
            </a:pPr>
            <a:r>
              <a:rPr lang="en-US" dirty="0"/>
              <a:t>     Under any market situation a firm is in equilibrium when it gets maximum profit. </a:t>
            </a:r>
          </a:p>
          <a:p>
            <a:pPr marL="0" indent="0">
              <a:buNone/>
            </a:pPr>
            <a:r>
              <a:rPr lang="en-US" dirty="0"/>
              <a:t>There are two approaches to find the profit maximizing level of output.</a:t>
            </a:r>
          </a:p>
          <a:p>
            <a:pPr marL="445541" indent="-445541">
              <a:buAutoNum type="arabicPeriod"/>
            </a:pPr>
            <a:r>
              <a:rPr lang="en-US" dirty="0"/>
              <a:t>TC, TR Approach.                      2. MC, MR Approach.</a:t>
            </a:r>
          </a:p>
          <a:p>
            <a:pPr marL="0" indent="0">
              <a:buNone/>
            </a:pPr>
            <a:r>
              <a:rPr lang="en-US" dirty="0"/>
              <a:t>        </a:t>
            </a:r>
            <a:r>
              <a:rPr lang="en-US" b="1" dirty="0"/>
              <a:t>TC, TR Approach. </a:t>
            </a:r>
          </a:p>
          <a:p>
            <a:pPr marL="0" indent="0">
              <a:buNone/>
            </a:pPr>
            <a:endParaRPr lang="en-US" dirty="0"/>
          </a:p>
        </p:txBody>
      </p:sp>
      <p:pic>
        <p:nvPicPr>
          <p:cNvPr id="5" name="Picture 4">
            <a:extLst>
              <a:ext uri="{FF2B5EF4-FFF2-40B4-BE49-F238E27FC236}">
                <a16:creationId xmlns:a16="http://schemas.microsoft.com/office/drawing/2014/main" id="{C403D13B-D19F-C8B9-5B2A-AAFDB1C83DFB}"/>
              </a:ext>
            </a:extLst>
          </p:cNvPr>
          <p:cNvPicPr>
            <a:picLocks noChangeAspect="1"/>
          </p:cNvPicPr>
          <p:nvPr/>
        </p:nvPicPr>
        <p:blipFill>
          <a:blip r:embed="rId2"/>
          <a:stretch>
            <a:fillRect/>
          </a:stretch>
        </p:blipFill>
        <p:spPr>
          <a:xfrm>
            <a:off x="1443339" y="3966259"/>
            <a:ext cx="8541816" cy="1113829"/>
          </a:xfrm>
          <a:prstGeom prst="rect">
            <a:avLst/>
          </a:prstGeom>
        </p:spPr>
      </p:pic>
    </p:spTree>
    <p:extLst>
      <p:ext uri="{BB962C8B-B14F-4D97-AF65-F5344CB8AC3E}">
        <p14:creationId xmlns:p14="http://schemas.microsoft.com/office/powerpoint/2010/main" val="647515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AE95A-48B9-71EE-C816-4194F43D2E01}"/>
              </a:ext>
            </a:extLst>
          </p:cNvPr>
          <p:cNvPicPr>
            <a:picLocks noChangeAspect="1"/>
          </p:cNvPicPr>
          <p:nvPr/>
        </p:nvPicPr>
        <p:blipFill>
          <a:blip r:embed="rId2"/>
          <a:stretch>
            <a:fillRect/>
          </a:stretch>
        </p:blipFill>
        <p:spPr>
          <a:xfrm>
            <a:off x="917272" y="852007"/>
            <a:ext cx="9041676" cy="5153986"/>
          </a:xfrm>
          <a:prstGeom prst="rect">
            <a:avLst/>
          </a:prstGeom>
        </p:spPr>
      </p:pic>
    </p:spTree>
    <p:extLst>
      <p:ext uri="{BB962C8B-B14F-4D97-AF65-F5344CB8AC3E}">
        <p14:creationId xmlns:p14="http://schemas.microsoft.com/office/powerpoint/2010/main" val="1449475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14025</TotalTime>
  <Words>1952</Words>
  <Application>Microsoft Macintosh PowerPoint</Application>
  <PresentationFormat>Custom</PresentationFormat>
  <Paragraphs>208</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Bahnschrift</vt:lpstr>
      <vt:lpstr>Calibri</vt:lpstr>
      <vt:lpstr>Rockwell</vt:lpstr>
      <vt:lpstr>Rockwell Condensed</vt:lpstr>
      <vt:lpstr>Times New Roman</vt:lpstr>
      <vt:lpstr>TimesNewRomanPSMT</vt:lpstr>
      <vt:lpstr>Wingdings</vt:lpstr>
      <vt:lpstr>Wood Type</vt:lpstr>
      <vt:lpstr>Market structure</vt:lpstr>
      <vt:lpstr>Market</vt:lpstr>
      <vt:lpstr>Perfect Competition</vt:lpstr>
      <vt:lpstr>Features of Perfect Competition</vt:lpstr>
      <vt:lpstr>PowerPoint Presentation</vt:lpstr>
      <vt:lpstr>PowerPoint Presentation</vt:lpstr>
      <vt:lpstr>PowerPoint Presentation</vt:lpstr>
      <vt:lpstr>Equilibrium of a Competitive Firm</vt:lpstr>
      <vt:lpstr>PowerPoint Presentation</vt:lpstr>
      <vt:lpstr>Mc, Mr Approach</vt:lpstr>
      <vt:lpstr>PowerPoint Presentation</vt:lpstr>
      <vt:lpstr>PowerPoint Presentation</vt:lpstr>
      <vt:lpstr>monopoly</vt:lpstr>
      <vt:lpstr>PowerPoint Presentation</vt:lpstr>
      <vt:lpstr>PowerPoint Presentation</vt:lpstr>
      <vt:lpstr>PowerPoint Presentation</vt:lpstr>
      <vt:lpstr>PowerPoint Presentation</vt:lpstr>
      <vt:lpstr>Monopoly</vt:lpstr>
      <vt:lpstr>Equilibrium of a firm</vt:lpstr>
      <vt:lpstr>Monopoly: features</vt:lpstr>
      <vt:lpstr>Regulation of monopoly (Gregory Mankiw)</vt:lpstr>
      <vt:lpstr>Demand Curve under Monopoly</vt:lpstr>
      <vt:lpstr>TC, TR Approach  </vt:lpstr>
      <vt:lpstr>MC, MR Approach  </vt:lpstr>
      <vt:lpstr>Dumping</vt:lpstr>
      <vt:lpstr>Monopolistic competition</vt:lpstr>
      <vt:lpstr>Monopolistic competition: Features </vt:lpstr>
      <vt:lpstr>PowerPoint Presentation</vt:lpstr>
      <vt:lpstr>PowerPoint Presentation</vt:lpstr>
      <vt:lpstr>PowerPoint Presentation</vt:lpstr>
      <vt:lpstr>PowerPoint Presentation</vt:lpstr>
      <vt:lpstr>Oligopoly </vt:lpstr>
      <vt:lpstr>Oligopoly: features</vt:lpstr>
      <vt:lpstr>PowerPoint Presentation</vt:lpstr>
      <vt:lpstr>Kinked demand curve</vt:lpstr>
      <vt:lpstr>PowerPoint Presentation</vt:lpstr>
      <vt:lpstr>PowerPoint Presentation</vt:lpstr>
      <vt:lpstr>PowerPoint Presentation</vt:lpstr>
      <vt:lpstr>Collusive oligopoly</vt:lpstr>
      <vt:lpstr>Non-price competition</vt:lpstr>
      <vt:lpstr>PowerPoint Presentation</vt:lpstr>
      <vt:lpstr>PowerPoint Presentation</vt:lpstr>
      <vt:lpstr>Product pricing</vt:lpstr>
      <vt:lpstr>Cost plus pricing/Markup pricing</vt:lpstr>
      <vt:lpstr>Target return pricing</vt:lpstr>
      <vt:lpstr>Penetration pricing</vt:lpstr>
      <vt:lpstr>Predatory pricing</vt:lpstr>
      <vt:lpstr>Going rate pricing</vt:lpstr>
      <vt:lpstr>Price skimming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structure</dc:title>
  <dc:creator>Nisha</dc:creator>
  <cp:lastModifiedBy>Microsoft Office User</cp:lastModifiedBy>
  <cp:revision>86</cp:revision>
  <dcterms:created xsi:type="dcterms:W3CDTF">2006-08-16T00:00:00Z</dcterms:created>
  <dcterms:modified xsi:type="dcterms:W3CDTF">2024-09-25T07:17:48Z</dcterms:modified>
</cp:coreProperties>
</file>